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46" r:id="rId2"/>
  </p:sldMasterIdLst>
  <p:sldIdLst>
    <p:sldId id="256" r:id="rId3"/>
  </p:sldIdLst>
  <p:sldSz cx="21383625" cy="30275213"/>
  <p:notesSz cx="6858000" cy="9144000"/>
  <p:defaultTextStyle>
    <a:defPPr>
      <a:defRPr lang="en-US"/>
    </a:defPPr>
    <a:lvl1pPr marL="0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1pPr>
    <a:lvl2pPr marL="1239806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2pPr>
    <a:lvl3pPr marL="2479613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3pPr>
    <a:lvl4pPr marL="3719421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4pPr>
    <a:lvl5pPr marL="4959228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5pPr>
    <a:lvl6pPr marL="6199034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6pPr>
    <a:lvl7pPr marL="7438840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7pPr>
    <a:lvl8pPr marL="8678647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8pPr>
    <a:lvl9pPr marL="9918455" algn="l" defTabSz="2479613" rtl="0" eaLnBrk="1" latinLnBrk="0" hangingPunct="1">
      <a:defRPr sz="48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08" autoAdjust="0"/>
    <p:restoredTop sz="94660"/>
  </p:normalViewPr>
  <p:slideViewPr>
    <p:cSldViewPr snapToGrid="0">
      <p:cViewPr varScale="1">
        <p:scale>
          <a:sx n="27" d="100"/>
          <a:sy n="27" d="100"/>
        </p:scale>
        <p:origin x="349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420979119012817E-2"/>
          <c:y val="4.2619039401712876E-2"/>
          <c:w val="0.85374276393271742"/>
          <c:h val="0.913613720700688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Количество вязанных изделий</c:v>
                </c:pt>
                <c:pt idx="1">
                  <c:v>Дети, получившие варежки </c:v>
                </c:pt>
                <c:pt idx="2">
                  <c:v>Дети ДОУ, участники  проекта</c:v>
                </c:pt>
                <c:pt idx="3">
                  <c:v> Родители,  участники  проекта</c:v>
                </c:pt>
                <c:pt idx="4">
                  <c:v>Педагоги ДОУ, участники  проекта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</c:v>
                </c:pt>
                <c:pt idx="1">
                  <c:v>56</c:v>
                </c:pt>
                <c:pt idx="2">
                  <c:v>66</c:v>
                </c:pt>
                <c:pt idx="3">
                  <c:v>45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86-41B8-AD3C-81720297D5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Количество вязанных изделий</c:v>
                </c:pt>
                <c:pt idx="1">
                  <c:v>Дети, получившие варежки </c:v>
                </c:pt>
                <c:pt idx="2">
                  <c:v>Дети ДОУ, участники  проекта</c:v>
                </c:pt>
                <c:pt idx="3">
                  <c:v> Родители,  участники  проекта</c:v>
                </c:pt>
                <c:pt idx="4">
                  <c:v>Педагоги ДОУ, участники  проекта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86</c:v>
                </c:pt>
                <c:pt idx="1">
                  <c:v>78</c:v>
                </c:pt>
                <c:pt idx="2">
                  <c:v>92</c:v>
                </c:pt>
                <c:pt idx="3">
                  <c:v>80</c:v>
                </c:pt>
                <c:pt idx="4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86-41B8-AD3C-81720297D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6835856"/>
        <c:axId val="286840560"/>
      </c:barChart>
      <c:catAx>
        <c:axId val="286835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6840560"/>
        <c:crosses val="autoZero"/>
        <c:auto val="1"/>
        <c:lblAlgn val="ctr"/>
        <c:lblOffset val="100"/>
        <c:noMultiLvlLbl val="0"/>
      </c:catAx>
      <c:valAx>
        <c:axId val="286840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6835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72747285164468"/>
          <c:y val="0.40472241792776359"/>
          <c:w val="0.20521970808659573"/>
          <c:h val="0.2074907931964110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2953" y="4964333"/>
            <a:ext cx="16037719" cy="10540259"/>
          </a:xfrm>
        </p:spPr>
        <p:txBody>
          <a:bodyPr anchor="b">
            <a:normAutofit/>
          </a:bodyPr>
          <a:lstStyle>
            <a:lvl1pPr algn="ctr">
              <a:defRPr sz="2812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500"/>
            <a:ext cx="16037719" cy="7309500"/>
          </a:xfrm>
        </p:spPr>
        <p:txBody>
          <a:bodyPr>
            <a:normAutofit/>
          </a:bodyPr>
          <a:lstStyle>
            <a:lvl1pPr marL="0" indent="0" algn="ctr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 algn="ctr">
              <a:buNone/>
              <a:defRPr sz="13126"/>
            </a:lvl2pPr>
            <a:lvl3pPr marL="4286252" indent="0" algn="ctr">
              <a:buNone/>
              <a:defRPr sz="11251"/>
            </a:lvl3pPr>
            <a:lvl4pPr marL="6429379" indent="0" algn="ctr">
              <a:buNone/>
              <a:defRPr sz="9375"/>
            </a:lvl4pPr>
            <a:lvl5pPr marL="8572505" indent="0" algn="ctr">
              <a:buNone/>
              <a:defRPr sz="9375"/>
            </a:lvl5pPr>
            <a:lvl6pPr marL="10715631" indent="0" algn="ctr">
              <a:buNone/>
              <a:defRPr sz="9375"/>
            </a:lvl6pPr>
            <a:lvl7pPr marL="12858754" indent="0" algn="ctr">
              <a:buNone/>
              <a:defRPr sz="9375"/>
            </a:lvl7pPr>
            <a:lvl8pPr marL="15001881" indent="0" algn="ctr">
              <a:buNone/>
              <a:defRPr sz="9375"/>
            </a:lvl8pPr>
            <a:lvl9pPr marL="17145007" indent="0" algn="ctr">
              <a:buNone/>
              <a:defRPr sz="93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67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55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9" y="1590859"/>
            <a:ext cx="4610844" cy="2565684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8" y="1590849"/>
            <a:ext cx="13565237" cy="256568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475192" y="2"/>
            <a:ext cx="8835595" cy="30275217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8299" y="4036700"/>
            <a:ext cx="16246146" cy="15399241"/>
          </a:xfrm>
        </p:spPr>
        <p:txBody>
          <a:bodyPr anchor="b">
            <a:normAutofit/>
          </a:bodyPr>
          <a:lstStyle>
            <a:lvl1pPr algn="r">
              <a:defRPr sz="12628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8453" y="19435938"/>
            <a:ext cx="13475994" cy="6023836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38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07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76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345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414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484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553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31627" y="27005492"/>
            <a:ext cx="2005236" cy="1611875"/>
          </a:xfrm>
        </p:spPr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474251" y="27005492"/>
            <a:ext cx="8440821" cy="161187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52181" y="27005492"/>
            <a:ext cx="962263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475192" y="16651367"/>
            <a:ext cx="846435" cy="399467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1310492" y="17071858"/>
            <a:ext cx="144786" cy="357418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66152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6760" y="11773694"/>
            <a:ext cx="18017685" cy="1471299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175021" y="26965041"/>
            <a:ext cx="2005236" cy="1611875"/>
          </a:xfrm>
        </p:spPr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13119" y="26965041"/>
            <a:ext cx="12428219" cy="161187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13940" y="26965041"/>
            <a:ext cx="1000505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00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6672" y="11773687"/>
            <a:ext cx="15667773" cy="10418730"/>
          </a:xfrm>
        </p:spPr>
        <p:txBody>
          <a:bodyPr anchor="b"/>
          <a:lstStyle>
            <a:lvl1pPr algn="r">
              <a:defRPr sz="9354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6678" y="22192420"/>
            <a:ext cx="1566776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47498" y="26999903"/>
            <a:ext cx="966947" cy="1611875"/>
          </a:xfrm>
        </p:spPr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980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760" y="3027528"/>
            <a:ext cx="18017685" cy="77369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96759" y="11773694"/>
            <a:ext cx="8745903" cy="14871292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8541" y="11773694"/>
            <a:ext cx="8745903" cy="14774834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213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9048" y="11736315"/>
            <a:ext cx="8082681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020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70874" y="11773694"/>
            <a:ext cx="8109609" cy="2543957"/>
          </a:xfrm>
        </p:spPr>
        <p:txBody>
          <a:bodyPr anchor="b">
            <a:noAutofit/>
          </a:bodyPr>
          <a:lstStyle>
            <a:lvl1pPr marL="0" indent="0">
              <a:buNone/>
              <a:defRPr sz="6548" b="0">
                <a:solidFill>
                  <a:schemeClr val="accent1">
                    <a:lumMod val="75000"/>
                  </a:schemeClr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592773" y="14724121"/>
            <a:ext cx="8587705" cy="11766008"/>
          </a:xfrm>
        </p:spPr>
        <p:txBody>
          <a:bodyPr anchor="t"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95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0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22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2" y="7064216"/>
            <a:ext cx="6226447" cy="6055043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1517" y="3027523"/>
            <a:ext cx="10948963" cy="22538219"/>
          </a:xfrm>
        </p:spPr>
        <p:txBody>
          <a:bodyPr anchor="ctr">
            <a:normAutofit/>
          </a:bodyPr>
          <a:lstStyle>
            <a:lvl1pPr>
              <a:defRPr sz="4677"/>
            </a:lvl1pPr>
            <a:lvl2pPr>
              <a:defRPr sz="4209"/>
            </a:lvl2pPr>
            <a:lvl3pPr>
              <a:defRPr sz="3742"/>
            </a:lvl3pPr>
            <a:lvl4pPr>
              <a:defRPr sz="3274"/>
            </a:lvl4pPr>
            <a:lvl5pPr>
              <a:defRPr sz="3274"/>
            </a:lvl5pPr>
            <a:lvl6pPr>
              <a:defRPr sz="3274"/>
            </a:lvl6pPr>
            <a:lvl7pPr>
              <a:defRPr sz="3274"/>
            </a:lvl7pPr>
            <a:lvl8pPr>
              <a:defRPr sz="3274"/>
            </a:lvl8pPr>
            <a:lvl9pPr>
              <a:defRPr sz="327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2" y="13119259"/>
            <a:ext cx="6226447" cy="8073390"/>
          </a:xfrm>
        </p:spPr>
        <p:txBody>
          <a:bodyPr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081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382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236" y="7736994"/>
            <a:ext cx="9519452" cy="6055043"/>
          </a:xfrm>
        </p:spPr>
        <p:txBody>
          <a:bodyPr anchor="b">
            <a:normAutofit/>
          </a:bodyPr>
          <a:lstStyle>
            <a:lvl1pPr algn="ctr">
              <a:defRPr sz="6548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323830" y="4036695"/>
            <a:ext cx="5756019" cy="20183475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1236" y="13792037"/>
            <a:ext cx="9519452" cy="8073390"/>
          </a:xfrm>
        </p:spPr>
        <p:txBody>
          <a:bodyPr>
            <a:normAutofit/>
          </a:bodyPr>
          <a:lstStyle>
            <a:lvl1pPr marL="0" indent="0" algn="ctr">
              <a:buNone/>
              <a:defRPr sz="4209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26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1" y="20893627"/>
            <a:ext cx="17576458" cy="2501912"/>
          </a:xfrm>
        </p:spPr>
        <p:txBody>
          <a:bodyPr anchor="b">
            <a:normAutofit/>
          </a:bodyPr>
          <a:lstStyle>
            <a:lvl1pPr algn="ctr">
              <a:defRPr sz="5612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85932" y="4114886"/>
            <a:ext cx="14431293" cy="13972051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4021" y="23395539"/>
            <a:ext cx="17576458" cy="2179533"/>
          </a:xfrm>
        </p:spPr>
        <p:txBody>
          <a:bodyPr>
            <a:normAutofit/>
          </a:bodyPr>
          <a:lstStyle>
            <a:lvl1pPr marL="0" indent="0" algn="ctr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80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4" y="3027521"/>
            <a:ext cx="17576458" cy="13455650"/>
          </a:xfrm>
        </p:spPr>
        <p:txBody>
          <a:bodyPr anchor="ctr">
            <a:normAutofit/>
          </a:bodyPr>
          <a:lstStyle>
            <a:lvl1pPr algn="ct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986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737539" y="15137602"/>
            <a:ext cx="15507169" cy="168195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4209"/>
            </a:lvl1pPr>
            <a:lvl2pPr marL="1069162" indent="0">
              <a:buFontTx/>
              <a:buNone/>
              <a:defRPr/>
            </a:lvl2pPr>
            <a:lvl3pPr marL="2138324" indent="0">
              <a:buFontTx/>
              <a:buNone/>
              <a:defRPr/>
            </a:lvl3pPr>
            <a:lvl4pPr marL="3207487" indent="0">
              <a:buFontTx/>
              <a:buNone/>
              <a:defRPr/>
            </a:lvl4pPr>
            <a:lvl5pPr marL="4276649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1" y="19174301"/>
            <a:ext cx="17576458" cy="63914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48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14606007"/>
            <a:ext cx="17576453" cy="6484140"/>
          </a:xfrm>
        </p:spPr>
        <p:txBody>
          <a:bodyPr anchor="b">
            <a:normAutofit/>
          </a:bodyPr>
          <a:lstStyle>
            <a:lvl1pPr algn="r">
              <a:defRPr sz="7483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90147"/>
            <a:ext cx="17576456" cy="3798308"/>
          </a:xfrm>
        </p:spPr>
        <p:txBody>
          <a:bodyPr anchor="t">
            <a:normAutofit/>
          </a:bodyPr>
          <a:lstStyle>
            <a:lvl1pPr marL="0" indent="0" algn="r">
              <a:buNone/>
              <a:defRPr sz="4677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892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032" y="3809887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70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11024" y="12446472"/>
            <a:ext cx="1069460" cy="2581542"/>
          </a:xfrm>
          <a:prstGeom prst="rect">
            <a:avLst/>
          </a:prstGeom>
        </p:spPr>
        <p:txBody>
          <a:bodyPr vert="horz" lIns="213836" tIns="106918" rIns="213836" bIns="10691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70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494" y="3027528"/>
            <a:ext cx="16309259" cy="12110081"/>
          </a:xfrm>
        </p:spPr>
        <p:txBody>
          <a:bodyPr anchor="ctr">
            <a:normAutofit/>
          </a:bodyPr>
          <a:lstStyle>
            <a:lvl1pPr algn="ctr">
              <a:defRPr sz="7483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5" y="17155954"/>
            <a:ext cx="17576456" cy="3924565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5612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2" y="21080519"/>
            <a:ext cx="17576456" cy="4485217"/>
          </a:xfrm>
        </p:spPr>
        <p:txBody>
          <a:bodyPr anchor="t">
            <a:normAutofit/>
          </a:bodyPr>
          <a:lstStyle>
            <a:lvl1pPr marL="0" indent="0" algn="r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34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026" y="3027528"/>
            <a:ext cx="17576458" cy="120400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04023" y="15473998"/>
            <a:ext cx="17576460" cy="370030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65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4023" y="19174301"/>
            <a:ext cx="17576460" cy="6391434"/>
          </a:xfrm>
        </p:spPr>
        <p:txBody>
          <a:bodyPr anchor="t">
            <a:normAutofit/>
          </a:bodyPr>
          <a:lstStyle>
            <a:lvl1pPr marL="0" indent="0" algn="l">
              <a:buNone/>
              <a:defRPr sz="4209">
                <a:solidFill>
                  <a:schemeClr val="tx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773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7626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74613" y="3027521"/>
            <a:ext cx="3105871" cy="2253821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4023" y="3027521"/>
            <a:ext cx="14069539" cy="2253821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36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9" y="7559642"/>
            <a:ext cx="18443377" cy="12586896"/>
          </a:xfrm>
        </p:spPr>
        <p:txBody>
          <a:bodyPr anchor="b">
            <a:normAutofit/>
          </a:bodyPr>
          <a:lstStyle>
            <a:lvl1pPr>
              <a:defRPr sz="28125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9" y="20097982"/>
            <a:ext cx="18443377" cy="6622701"/>
          </a:xfrm>
        </p:spPr>
        <p:txBody>
          <a:bodyPr anchor="t">
            <a:normAutofit/>
          </a:bodyPr>
          <a:lstStyle>
            <a:lvl1pPr marL="0" indent="0">
              <a:buNone/>
              <a:defRPr sz="112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43126" indent="0">
              <a:buNone/>
              <a:defRPr sz="8437">
                <a:solidFill>
                  <a:schemeClr val="tx1">
                    <a:tint val="75000"/>
                  </a:schemeClr>
                </a:solidFill>
              </a:defRPr>
            </a:lvl2pPr>
            <a:lvl3pPr marL="4286252" indent="0">
              <a:buNone/>
              <a:defRPr sz="7501">
                <a:solidFill>
                  <a:schemeClr val="tx1">
                    <a:tint val="75000"/>
                  </a:schemeClr>
                </a:solidFill>
              </a:defRPr>
            </a:lvl3pPr>
            <a:lvl4pPr marL="6429379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4pPr>
            <a:lvl5pPr marL="8572505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5pPr>
            <a:lvl6pPr marL="1071563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6pPr>
            <a:lvl7pPr marL="12858754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7pPr>
            <a:lvl8pPr marL="15001881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8pPr>
            <a:lvl9pPr marL="17145007" indent="0">
              <a:buNone/>
              <a:defRPr sz="65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05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2273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73394"/>
            <a:ext cx="9088041" cy="192093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274" y="7424677"/>
            <a:ext cx="9043491" cy="3645118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2274" y="11069800"/>
            <a:ext cx="9043491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4" y="7424680"/>
            <a:ext cx="9088042" cy="36451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1251" b="1"/>
            </a:lvl1pPr>
            <a:lvl2pPr marL="2143126" indent="0">
              <a:buNone/>
              <a:defRPr sz="9375" b="1"/>
            </a:lvl2pPr>
            <a:lvl3pPr marL="4286252" indent="0">
              <a:buNone/>
              <a:defRPr sz="8437" b="1"/>
            </a:lvl3pPr>
            <a:lvl4pPr marL="6429379" indent="0">
              <a:buNone/>
              <a:defRPr sz="7501" b="1"/>
            </a:lvl4pPr>
            <a:lvl5pPr marL="8572505" indent="0">
              <a:buNone/>
              <a:defRPr sz="7501" b="1"/>
            </a:lvl5pPr>
            <a:lvl6pPr marL="10715631" indent="0">
              <a:buNone/>
              <a:defRPr sz="7501" b="1"/>
            </a:lvl6pPr>
            <a:lvl7pPr marL="12858754" indent="0">
              <a:buNone/>
              <a:defRPr sz="7501" b="1"/>
            </a:lvl7pPr>
            <a:lvl8pPr marL="15001881" indent="0">
              <a:buNone/>
              <a:defRPr sz="7501" b="1"/>
            </a:lvl8pPr>
            <a:lvl9pPr marL="17145007" indent="0">
              <a:buNone/>
              <a:defRPr sz="750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4" y="11069800"/>
            <a:ext cx="9088042" cy="16247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42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51"/>
            <a:ext cx="6896219" cy="7064204"/>
          </a:xfrm>
        </p:spPr>
        <p:txBody>
          <a:bodyPr anchor="b">
            <a:normAutofit/>
          </a:bodyPr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8041" y="4373087"/>
            <a:ext cx="10825460" cy="21529040"/>
          </a:xfrm>
        </p:spPr>
        <p:txBody>
          <a:bodyPr/>
          <a:lstStyle>
            <a:lvl1pPr>
              <a:defRPr sz="14999"/>
            </a:lvl1pPr>
            <a:lvl2pPr>
              <a:defRPr sz="13126"/>
            </a:lvl2pPr>
            <a:lvl3pPr>
              <a:defRPr sz="11251"/>
            </a:lvl3pPr>
            <a:lvl4pPr>
              <a:defRPr sz="9375"/>
            </a:lvl4pPr>
            <a:lvl5pPr>
              <a:defRPr sz="9375"/>
            </a:lvl5pPr>
            <a:lvl6pPr>
              <a:defRPr sz="9375"/>
            </a:lvl6pPr>
            <a:lvl7pPr>
              <a:defRPr sz="9375"/>
            </a:lvl7pPr>
            <a:lvl8pPr>
              <a:defRPr sz="9375"/>
            </a:lvl8pPr>
            <a:lvl9pPr>
              <a:defRPr sz="93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2"/>
            <a:ext cx="6896219" cy="1681956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1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470" y="2018347"/>
            <a:ext cx="6896219" cy="7064216"/>
          </a:xfrm>
        </p:spPr>
        <p:txBody>
          <a:bodyPr anchor="b">
            <a:normAutofit/>
          </a:bodyPr>
          <a:lstStyle>
            <a:lvl1pPr>
              <a:defRPr sz="1499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8041" y="4373087"/>
            <a:ext cx="10825460" cy="21529040"/>
          </a:xfrm>
        </p:spPr>
        <p:txBody>
          <a:bodyPr/>
          <a:lstStyle>
            <a:lvl1pPr marL="0" indent="0">
              <a:buNone/>
              <a:defRPr sz="14999"/>
            </a:lvl1pPr>
            <a:lvl2pPr marL="2143126" indent="0">
              <a:buNone/>
              <a:defRPr sz="13126"/>
            </a:lvl2pPr>
            <a:lvl3pPr marL="4286252" indent="0">
              <a:buNone/>
              <a:defRPr sz="11251"/>
            </a:lvl3pPr>
            <a:lvl4pPr marL="6429379" indent="0">
              <a:buNone/>
              <a:defRPr sz="9375"/>
            </a:lvl4pPr>
            <a:lvl5pPr marL="8572505" indent="0">
              <a:buNone/>
              <a:defRPr sz="9375"/>
            </a:lvl5pPr>
            <a:lvl6pPr marL="10715631" indent="0">
              <a:buNone/>
              <a:defRPr sz="9375"/>
            </a:lvl6pPr>
            <a:lvl7pPr marL="12858754" indent="0">
              <a:buNone/>
              <a:defRPr sz="9375"/>
            </a:lvl7pPr>
            <a:lvl8pPr marL="15001881" indent="0">
              <a:buNone/>
              <a:defRPr sz="9375"/>
            </a:lvl8pPr>
            <a:lvl9pPr marL="17145007" indent="0">
              <a:buNone/>
              <a:defRPr sz="937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470" y="9082565"/>
            <a:ext cx="6896219" cy="1681956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7501"/>
            </a:lvl1pPr>
            <a:lvl2pPr marL="2143126" indent="0">
              <a:buNone/>
              <a:defRPr sz="5625"/>
            </a:lvl2pPr>
            <a:lvl3pPr marL="4286252" indent="0">
              <a:buNone/>
              <a:defRPr sz="4689"/>
            </a:lvl3pPr>
            <a:lvl4pPr marL="6429379" indent="0">
              <a:buNone/>
              <a:defRPr sz="4219"/>
            </a:lvl4pPr>
            <a:lvl5pPr marL="8572505" indent="0">
              <a:buNone/>
              <a:defRPr sz="4219"/>
            </a:lvl5pPr>
            <a:lvl6pPr marL="10715631" indent="0">
              <a:buNone/>
              <a:defRPr sz="4219"/>
            </a:lvl6pPr>
            <a:lvl7pPr marL="12858754" indent="0">
              <a:buNone/>
              <a:defRPr sz="4219"/>
            </a:lvl7pPr>
            <a:lvl8pPr marL="15001881" indent="0">
              <a:buNone/>
              <a:defRPr sz="4219"/>
            </a:lvl8pPr>
            <a:lvl9pPr marL="17145007" indent="0">
              <a:buNone/>
              <a:defRPr sz="421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2274" y="1614680"/>
            <a:ext cx="18443377" cy="5851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274" y="8073394"/>
            <a:ext cx="18443377" cy="19209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8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5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8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5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14334" y="28060648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37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286252" rtl="0" eaLnBrk="1" latinLnBrk="0" hangingPunct="1">
        <a:lnSpc>
          <a:spcPct val="90000"/>
        </a:lnSpc>
        <a:spcBef>
          <a:spcPct val="0"/>
        </a:spcBef>
        <a:buNone/>
        <a:defRPr sz="206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1562" indent="-1071562" algn="l" defTabSz="4286252" rtl="0" eaLnBrk="1" latinLnBrk="0" hangingPunct="1">
        <a:lnSpc>
          <a:spcPct val="90000"/>
        </a:lnSpc>
        <a:spcBef>
          <a:spcPts val="4689"/>
        </a:spcBef>
        <a:buFont typeface="Wingdings 2" pitchFamily="18" charset="2"/>
        <a:buChar char=""/>
        <a:defRPr sz="13126" kern="1200">
          <a:solidFill>
            <a:schemeClr val="tx1"/>
          </a:solidFill>
          <a:latin typeface="+mn-lt"/>
          <a:ea typeface="+mn-ea"/>
          <a:cs typeface="+mn-cs"/>
        </a:defRPr>
      </a:lvl1pPr>
      <a:lvl2pPr marL="3214689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11251" kern="1200">
          <a:solidFill>
            <a:schemeClr val="tx1"/>
          </a:solidFill>
          <a:latin typeface="+mn-lt"/>
          <a:ea typeface="+mn-ea"/>
          <a:cs typeface="+mn-cs"/>
        </a:defRPr>
      </a:lvl2pPr>
      <a:lvl3pPr marL="5357815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9375" kern="1200">
          <a:solidFill>
            <a:schemeClr val="tx1"/>
          </a:solidFill>
          <a:latin typeface="+mn-lt"/>
          <a:ea typeface="+mn-ea"/>
          <a:cs typeface="+mn-cs"/>
        </a:defRPr>
      </a:lvl3pPr>
      <a:lvl4pPr marL="7500941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4pPr>
      <a:lvl5pPr marL="9644067" indent="-1071562" algn="l" defTabSz="4286252" rtl="0" eaLnBrk="1" latinLnBrk="0" hangingPunct="1">
        <a:lnSpc>
          <a:spcPct val="90000"/>
        </a:lnSpc>
        <a:spcBef>
          <a:spcPts val="2343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5pPr>
      <a:lvl6pPr marL="11787193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3930320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6073446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8216572" indent="-1071562" algn="l" defTabSz="4286252" rtl="0" eaLnBrk="1" latinLnBrk="0" hangingPunct="1">
        <a:spcBef>
          <a:spcPct val="20000"/>
        </a:spcBef>
        <a:buFont typeface="Wingdings 2" pitchFamily="18" charset="2"/>
        <a:buChar char=""/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1pPr>
      <a:lvl2pPr marL="2143126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2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3pPr>
      <a:lvl4pPr marL="6429379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5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5pPr>
      <a:lvl6pPr marL="1071563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6pPr>
      <a:lvl7pPr marL="12858754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7pPr>
      <a:lvl8pPr marL="15001881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8pPr>
      <a:lvl9pPr marL="17145007" algn="l" defTabSz="4286252" rtl="0" eaLnBrk="1" latinLnBrk="0" hangingPunct="1">
        <a:defRPr sz="84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" y="2"/>
            <a:ext cx="4985801" cy="30275217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6760" y="2018352"/>
            <a:ext cx="18017685" cy="874617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6762" y="11773696"/>
            <a:ext cx="18017682" cy="1481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08579" y="26999903"/>
            <a:ext cx="200523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057592E-0C21-4F4D-BDD6-4B8FDF93DDFF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6677" y="26999903"/>
            <a:ext cx="12428219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47498" y="26999903"/>
            <a:ext cx="9669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3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4121700-1C30-4453-8A03-7959DE8B9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9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</p:sldLayoutIdLst>
  <p:txStyles>
    <p:titleStyle>
      <a:lvl1pPr algn="ctr" defTabSz="1069162" rtl="0" eaLnBrk="1" latinLnBrk="0" hangingPunct="1">
        <a:spcBef>
          <a:spcPct val="0"/>
        </a:spcBef>
        <a:buNone/>
        <a:defRPr sz="9354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68226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61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737389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677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806551" indent="-66822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4209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3608422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74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4677585" indent="-400936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5880392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6949554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8018717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9087879" indent="-534581" algn="l" defTabSz="1069162" rtl="0" eaLnBrk="1" latinLnBrk="0" hangingPunct="1">
        <a:spcBef>
          <a:spcPct val="20000"/>
        </a:spcBef>
        <a:spcAft>
          <a:spcPts val="140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Box 122">
            <a:extLst>
              <a:ext uri="{FF2B5EF4-FFF2-40B4-BE49-F238E27FC236}">
                <a16:creationId xmlns:a16="http://schemas.microsoft.com/office/drawing/2014/main" xmlns="" id="{3EE68883-82DA-46FF-9B23-5441C1D26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611" y="-388376"/>
            <a:ext cx="11657693" cy="208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94160" tIns="485400" rIns="194160" bIns="485400" anchor="ctr" anchorCtr="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7200" b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«Теплые ладошки»</a:t>
            </a:r>
            <a:endParaRPr lang="en-US" sz="72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Text Box 123">
            <a:extLst>
              <a:ext uri="{FF2B5EF4-FFF2-40B4-BE49-F238E27FC236}">
                <a16:creationId xmlns:a16="http://schemas.microsoft.com/office/drawing/2014/main" xmlns="" id="{6A743CFB-1E9E-4A37-B8A4-46DF96244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6677" y="839829"/>
            <a:ext cx="16249994" cy="167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4160" tIns="194160" rIns="194160" bIns="194160" anchor="ctr" anchorCtr="0"/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Организатор проекта </a:t>
            </a:r>
            <a:r>
              <a:rPr lang="ru-RU" sz="36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 МБДОУ «Детский сад № 2 «Ягодка», г. Скопин</a:t>
            </a:r>
          </a:p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Автор проекта </a:t>
            </a:r>
            <a:r>
              <a:rPr lang="ru-RU" sz="36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Борисова Марина Петровна</a:t>
            </a:r>
            <a:endParaRPr lang="en-US" sz="36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9D020DFE-84C5-477C-BFA9-7758B8D4A946}"/>
              </a:ext>
            </a:extLst>
          </p:cNvPr>
          <p:cNvSpPr txBox="1"/>
          <p:nvPr/>
        </p:nvSpPr>
        <p:spPr>
          <a:xfrm>
            <a:off x="3917269" y="28878918"/>
            <a:ext cx="11735761" cy="1206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7079" tIns="48540" rIns="97079" bIns="48540" rtlCol="0">
            <a:spAutoFit/>
          </a:bodyPr>
          <a:lstStyle/>
          <a:p>
            <a:pPr algn="ctr"/>
            <a:r>
              <a:rPr lang="en-US" sz="2400" dirty="0"/>
              <a:t>Email:marina-borisova-7070@mail.ru</a:t>
            </a:r>
          </a:p>
          <a:p>
            <a:pPr algn="ctr"/>
            <a:r>
              <a:rPr lang="ru-RU" sz="2400" dirty="0" smtClean="0"/>
              <a:t>Вебсайт</a:t>
            </a:r>
            <a:r>
              <a:rPr lang="en-US" sz="2400" dirty="0"/>
              <a:t>:http://yagodka2dou.ucoz.ru/index/</a:t>
            </a:r>
            <a:r>
              <a:rPr lang="en-US" sz="2400" dirty="0" err="1"/>
              <a:t>teplye_ladoshki</a:t>
            </a:r>
            <a:r>
              <a:rPr lang="en-US" sz="2400" dirty="0"/>
              <a:t>/0-195</a:t>
            </a:r>
          </a:p>
          <a:p>
            <a:pPr algn="ctr"/>
            <a:r>
              <a:rPr lang="ru-RU" sz="2400" dirty="0" smtClean="0"/>
              <a:t>Телефон</a:t>
            </a:r>
            <a:r>
              <a:rPr lang="en-US" sz="2400" dirty="0"/>
              <a:t>:89209510791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5486FAA-5E4B-4EF3-A97C-86613A089D0A}"/>
              </a:ext>
            </a:extLst>
          </p:cNvPr>
          <p:cNvSpPr txBox="1"/>
          <p:nvPr/>
        </p:nvSpPr>
        <p:spPr>
          <a:xfrm>
            <a:off x="8639431" y="28395319"/>
            <a:ext cx="1515711" cy="467360"/>
          </a:xfrm>
          <a:prstGeom prst="rect">
            <a:avLst/>
          </a:prstGeom>
          <a:noFill/>
        </p:spPr>
        <p:txBody>
          <a:bodyPr wrap="none" lIns="97079" tIns="48540" rIns="97079" bIns="48540" rtlCol="0">
            <a:spAutoFit/>
          </a:bodyPr>
          <a:lstStyle/>
          <a:p>
            <a:r>
              <a:rPr lang="ru-RU" sz="2400" b="1" dirty="0"/>
              <a:t>Контакты</a:t>
            </a:r>
            <a:endParaRPr lang="en-US" sz="2400" b="1" dirty="0"/>
          </a:p>
        </p:txBody>
      </p:sp>
      <p:sp>
        <p:nvSpPr>
          <p:cNvPr id="67" name="Rectangle 31">
            <a:extLst>
              <a:ext uri="{FF2B5EF4-FFF2-40B4-BE49-F238E27FC236}">
                <a16:creationId xmlns:a16="http://schemas.microsoft.com/office/drawing/2014/main" xmlns="" id="{CB2C2354-633D-47D3-B137-9150FDE14086}"/>
              </a:ext>
            </a:extLst>
          </p:cNvPr>
          <p:cNvSpPr/>
          <p:nvPr/>
        </p:nvSpPr>
        <p:spPr>
          <a:xfrm>
            <a:off x="289600" y="2422638"/>
            <a:ext cx="9517881" cy="55613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Аннотация</a:t>
            </a:r>
            <a:endParaRPr lang="en-US" sz="4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8" name="Text Box 194">
            <a:extLst>
              <a:ext uri="{FF2B5EF4-FFF2-40B4-BE49-F238E27FC236}">
                <a16:creationId xmlns:a16="http://schemas.microsoft.com/office/drawing/2014/main" xmlns="" id="{51AE9390-D805-4F15-B8FC-9BC9F1931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600" y="13890547"/>
            <a:ext cx="9517883" cy="814808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228600" algn="just">
              <a:spcAft>
                <a:spcPts val="0"/>
              </a:spcAft>
            </a:pP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При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реализации проекта использовались приемы и методы, характерные для методик дошкольного образования: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Знакомство </a:t>
            </a: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понятиями «</a:t>
            </a:r>
            <a:r>
              <a:rPr lang="ru-RU" sz="2800" b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волонтёрство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», «добровольчество»: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беседы, наглядность. 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Использование детских художественных произведений: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чтение, беседы, рассматривание иллюстраций.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Организация продуктивной деятельности: 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ыполнение 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образцов варежек,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украшение готовых изделий с помощью бусин, тесьмы, 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ленточек.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Взаимодействие с родителями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включение членов семей  в работу по изготовлению варежек по образцам, сделанным детьми.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Социальное партнерство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отрудничество с ОГБОУ «</a:t>
            </a:r>
            <a:r>
              <a:rPr lang="ru-RU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Скопинская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школа-интернат» в течение всего  проекта.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Презентация проекта и подведение </a:t>
            </a: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итогов: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обобщение результатов 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работы, показ презентации,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награждение участников проекта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9" name="Rectangle 32">
            <a:extLst>
              <a:ext uri="{FF2B5EF4-FFF2-40B4-BE49-F238E27FC236}">
                <a16:creationId xmlns:a16="http://schemas.microsoft.com/office/drawing/2014/main" xmlns="" id="{78775A09-A1F2-49EB-AD22-D11B71E242C3}"/>
              </a:ext>
            </a:extLst>
          </p:cNvPr>
          <p:cNvSpPr/>
          <p:nvPr/>
        </p:nvSpPr>
        <p:spPr>
          <a:xfrm>
            <a:off x="10429936" y="3426597"/>
            <a:ext cx="10456886" cy="77884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Паспорт проекта</a:t>
            </a:r>
            <a:endParaRPr lang="en-US" sz="4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4" name="Text Box 193">
            <a:extLst>
              <a:ext uri="{FF2B5EF4-FFF2-40B4-BE49-F238E27FC236}">
                <a16:creationId xmlns:a16="http://schemas.microsoft.com/office/drawing/2014/main" xmlns="" id="{5C20D65C-5B59-470C-B40D-FF95562C4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934" y="20364603"/>
            <a:ext cx="10480965" cy="814808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65113" indent="-265113" algn="just" eaLnBrk="1" hangingPunct="1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itchFamily="34" charset="0"/>
              </a:rPr>
              <a:t>Результат-эффект:</a:t>
            </a:r>
            <a:r>
              <a:rPr lang="ru-RU" sz="2800" dirty="0" smtClean="0">
                <a:latin typeface="Calibri" pitchFamily="34" charset="0"/>
              </a:rPr>
              <a:t> у детей чаще стала проявляться инициатива в организации посильных добрых дел.</a:t>
            </a:r>
          </a:p>
          <a:p>
            <a:pPr marL="265113" indent="-265113" algn="just" eaLnBrk="1" hangingPunct="1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itchFamily="34" charset="0"/>
              </a:rPr>
              <a:t>Социальный эффект: </a:t>
            </a:r>
            <a:r>
              <a:rPr lang="ru-RU" sz="2800" dirty="0" smtClean="0">
                <a:latin typeface="Calibri" pitchFamily="34" charset="0"/>
              </a:rPr>
              <a:t>появление наглядного примера включения в волонтерскую деятельность различных слоев населения, независимо от их возраста, привлечение внимания к судьбе воспитанников школы-интерната.</a:t>
            </a:r>
          </a:p>
          <a:p>
            <a:pPr marL="265113" indent="-265113" eaLnBrk="1" hangingPunct="1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itchFamily="34" charset="0"/>
              </a:rPr>
              <a:t>Количественный результат с прогнозом на следующий проект:</a:t>
            </a:r>
          </a:p>
          <a:p>
            <a:pPr eaLnBrk="1" hangingPunct="1"/>
            <a:endParaRPr lang="ru-RU" sz="2800" b="1" dirty="0">
              <a:latin typeface="Calibri" pitchFamily="34" charset="0"/>
            </a:endParaRPr>
          </a:p>
          <a:p>
            <a:pPr eaLnBrk="1" hangingPunct="1"/>
            <a:endParaRPr lang="ru-RU" sz="2800" b="1" dirty="0" smtClean="0">
              <a:latin typeface="Calibri" pitchFamily="34" charset="0"/>
            </a:endParaRPr>
          </a:p>
          <a:p>
            <a:pPr eaLnBrk="1" hangingPunct="1"/>
            <a:endParaRPr lang="ru-RU" sz="2800" b="1" dirty="0">
              <a:latin typeface="Calibri" pitchFamily="34" charset="0"/>
            </a:endParaRPr>
          </a:p>
          <a:p>
            <a:pPr eaLnBrk="1" hangingPunct="1"/>
            <a:endParaRPr lang="ru-RU" sz="2800" b="1" dirty="0" smtClean="0">
              <a:latin typeface="Calibri" pitchFamily="34" charset="0"/>
            </a:endParaRPr>
          </a:p>
          <a:p>
            <a:pPr eaLnBrk="1" hangingPunct="1"/>
            <a:endParaRPr lang="ru-RU" sz="2800" b="1" dirty="0">
              <a:latin typeface="Calibri" pitchFamily="34" charset="0"/>
            </a:endParaRPr>
          </a:p>
          <a:p>
            <a:pPr eaLnBrk="1" hangingPunct="1"/>
            <a:endParaRPr lang="ru-RU" sz="2800" b="1" dirty="0" smtClean="0">
              <a:latin typeface="Calibri" pitchFamily="34" charset="0"/>
            </a:endParaRPr>
          </a:p>
          <a:p>
            <a:pPr eaLnBrk="1" hangingPunct="1"/>
            <a:endParaRPr lang="ru-RU" sz="2800" b="1" dirty="0">
              <a:latin typeface="Calibri" pitchFamily="34" charset="0"/>
            </a:endParaRPr>
          </a:p>
          <a:p>
            <a:pPr eaLnBrk="1" hangingPunct="1"/>
            <a:endParaRPr lang="ru-RU" sz="2800" b="1" dirty="0" smtClean="0">
              <a:latin typeface="Calibri" pitchFamily="34" charset="0"/>
            </a:endParaRPr>
          </a:p>
          <a:p>
            <a:pPr eaLnBrk="1" hangingPunct="1"/>
            <a:endParaRPr lang="ru-RU" sz="2800" b="1" dirty="0">
              <a:latin typeface="Calibri" pitchFamily="34" charset="0"/>
            </a:endParaRPr>
          </a:p>
          <a:p>
            <a:pPr eaLnBrk="1" hangingPunct="1"/>
            <a:endParaRPr lang="ru-RU" sz="2800" b="1" dirty="0" smtClean="0">
              <a:latin typeface="Calibri" pitchFamily="34" charset="0"/>
            </a:endParaRPr>
          </a:p>
          <a:p>
            <a:pPr eaLnBrk="1" hangingPunct="1"/>
            <a:endParaRPr lang="ru-RU" sz="2800" b="1" dirty="0">
              <a:latin typeface="Calibri" pitchFamily="34" charset="0"/>
            </a:endParaRPr>
          </a:p>
        </p:txBody>
      </p:sp>
      <p:sp>
        <p:nvSpPr>
          <p:cNvPr id="75" name="Rectangle 35">
            <a:extLst>
              <a:ext uri="{FF2B5EF4-FFF2-40B4-BE49-F238E27FC236}">
                <a16:creationId xmlns:a16="http://schemas.microsoft.com/office/drawing/2014/main" xmlns="" id="{8FCD4683-9727-47D2-BD5C-12B5716C6F4F}"/>
              </a:ext>
            </a:extLst>
          </p:cNvPr>
          <p:cNvSpPr/>
          <p:nvPr/>
        </p:nvSpPr>
        <p:spPr>
          <a:xfrm>
            <a:off x="10429934" y="19455606"/>
            <a:ext cx="10480965" cy="682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Оценка результатов</a:t>
            </a:r>
            <a:endParaRPr lang="en-US" sz="4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 Box 190">
            <a:extLst>
              <a:ext uri="{FF2B5EF4-FFF2-40B4-BE49-F238E27FC236}">
                <a16:creationId xmlns:a16="http://schemas.microsoft.com/office/drawing/2014/main" xmlns="" id="{966CBD5F-D43E-4D47-8201-566218C55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934" y="4399087"/>
            <a:ext cx="10480965" cy="556275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Тип проекта: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социально-педагогический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Участники проекта: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воспитанники ДОУ и школы-интерната, педагоги и родители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Цель: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ф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ормирование моральных нравственных чувств у  детей дошкольного возраста в процессе элементарной добровольческой деятельности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Задачи: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помочь детям понять ценность доброты в жизни людей;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ызвать у детей желание безвозмездно помогать и заботиться;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ызвать у детей положительный эмоциональный отклик от совершения общего доброго дела.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Сроки реализации проекта: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10.10.2017 г. – 10.01.2018 г.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Rectangle 44">
            <a:extLst>
              <a:ext uri="{FF2B5EF4-FFF2-40B4-BE49-F238E27FC236}">
                <a16:creationId xmlns:a16="http://schemas.microsoft.com/office/drawing/2014/main" xmlns="" id="{20043D7E-7286-48B9-9A5E-E7868B665227}"/>
              </a:ext>
            </a:extLst>
          </p:cNvPr>
          <p:cNvSpPr/>
          <p:nvPr/>
        </p:nvSpPr>
        <p:spPr>
          <a:xfrm>
            <a:off x="356351" y="13029891"/>
            <a:ext cx="9517881" cy="6387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079" tIns="48540" rIns="97079" bIns="48540"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Реализация проекта</a:t>
            </a:r>
            <a:endParaRPr lang="en-US" sz="4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1" name="Text Box 180">
            <a:extLst>
              <a:ext uri="{FF2B5EF4-FFF2-40B4-BE49-F238E27FC236}">
                <a16:creationId xmlns:a16="http://schemas.microsoft.com/office/drawing/2014/main" xmlns="" id="{87A42CD2-0AFD-45F6-976B-4B5AE8618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651018" y="25122466"/>
            <a:ext cx="6103779" cy="46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7079" tIns="48540" rIns="97079" bIns="4854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Calibri" pitchFamily="34" charset="0"/>
              </a:rPr>
              <a:t>Рис 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1.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Название рисунка 1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2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86257" y="23742061"/>
            <a:ext cx="6413028" cy="46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7079" tIns="48540" rIns="97079" bIns="4854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Calibri" pitchFamily="34" charset="0"/>
              </a:rPr>
              <a:t>Рис. 2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Название рисунка 2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84" name="Chart 2">
            <a:extLst>
              <a:ext uri="{FF2B5EF4-FFF2-40B4-BE49-F238E27FC236}">
                <a16:creationId xmlns:a16="http://schemas.microsoft.com/office/drawing/2014/main" xmlns="" id="{17FF8AF3-5DA4-47A9-B77B-3D51344BB0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0404635"/>
              </p:ext>
            </p:extLst>
          </p:nvPr>
        </p:nvGraphicFramePr>
        <p:xfrm>
          <a:off x="11151284" y="23527578"/>
          <a:ext cx="9003492" cy="4499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5" name="Text Box 180">
            <a:extLst>
              <a:ext uri="{FF2B5EF4-FFF2-40B4-BE49-F238E27FC236}">
                <a16:creationId xmlns:a16="http://schemas.microsoft.com/office/drawing/2014/main" xmlns="" id="{0EF553AE-2F9D-4C67-BDBF-729D45C15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0236" y="28098373"/>
            <a:ext cx="6236170" cy="46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079" tIns="48540" rIns="97079" bIns="4854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latin typeface="Calibri" pitchFamily="34" charset="0"/>
              </a:rPr>
              <a:t>Диаграмма</a:t>
            </a:r>
            <a:r>
              <a:rPr lang="en-US" sz="2400" b="1" dirty="0">
                <a:latin typeface="Calibri" pitchFamily="34" charset="0"/>
              </a:rPr>
              <a:t> 1.</a:t>
            </a:r>
            <a:r>
              <a:rPr lang="en-US" sz="2400" dirty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Результаты и прогнозы проекта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26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85" y="28303643"/>
            <a:ext cx="4152375" cy="80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Пусть ладошки всегда будут теплыми!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27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225" y="12248122"/>
            <a:ext cx="4523874" cy="80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Эти варежки наполнены теплом детских рук и сердец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1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10594" y="14033199"/>
            <a:ext cx="2899417" cy="43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Создание эскизов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2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9490" y="13978217"/>
            <a:ext cx="4529573" cy="43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Вручение подарков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3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5451" y="18841464"/>
            <a:ext cx="4657543" cy="43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Варежек хватило для всех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36" name="Text Box 189">
            <a:extLst>
              <a:ext uri="{FF2B5EF4-FFF2-40B4-BE49-F238E27FC236}">
                <a16:creationId xmlns:a16="http://schemas.microsoft.com/office/drawing/2014/main" xmlns="" id="{11F7D1A5-5B97-4211-B387-ABCDF3624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98" y="3138880"/>
            <a:ext cx="9517883" cy="383921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194160" tIns="194160" rIns="194160" bIns="194160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fontAlgn="base"/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В современном мире важно подавать детям пример искренней заботы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и милосердия, создавать  условия для возникновения у них добровольного желания помочь тому, кому тяжело. Проект «Теплые ладошки» - тому подтверждение.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Идея проекта -  сбор варежек для воспитанников ОГБОУ «</a:t>
            </a:r>
            <a:r>
              <a:rPr lang="ru-RU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Скопинская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 школа-интернат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»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помогла наглядно продемонстрировать детям, что отдавая свою заботу другим, человек становится лучше. 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8821" y="22280589"/>
            <a:ext cx="7815385" cy="5835221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933" y="7146099"/>
            <a:ext cx="6654713" cy="4982041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"/>
          <a:stretch/>
        </p:blipFill>
        <p:spPr>
          <a:xfrm>
            <a:off x="10153336" y="10275079"/>
            <a:ext cx="2756675" cy="3595549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12897" y="10246172"/>
            <a:ext cx="3232138" cy="3604785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75233" y="13978218"/>
            <a:ext cx="2707466" cy="43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Украшение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21705" y="10267792"/>
            <a:ext cx="4307306" cy="3602836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934" y="14633609"/>
            <a:ext cx="4296717" cy="4045285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26967" y="14624563"/>
            <a:ext cx="6081803" cy="4041328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" name="Text Box 181">
            <a:extLst>
              <a:ext uri="{FF2B5EF4-FFF2-40B4-BE49-F238E27FC236}">
                <a16:creationId xmlns:a16="http://schemas.microsoft.com/office/drawing/2014/main" xmlns="" id="{61286536-4EC1-4DA5-850B-BEF3F0AF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1829" y="18841465"/>
            <a:ext cx="2412926" cy="43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68" tIns="34284" rIns="68568" bIns="34284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 smtClean="0">
                <a:latin typeface="Calibri" pitchFamily="34" charset="0"/>
              </a:rPr>
              <a:t>Примерка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88422" y="25250765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49</a:t>
            </a:r>
            <a:endParaRPr lang="ru-RU" sz="2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3689154" y="25017085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56</a:t>
            </a:r>
            <a:endParaRPr lang="ru-RU" sz="28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5355870" y="24742320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66</a:t>
            </a:r>
            <a:endParaRPr lang="ru-RU" sz="28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6970570" y="25420441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45</a:t>
            </a:r>
            <a:endParaRPr lang="ru-RU" sz="28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8665808" y="26433193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12</a:t>
            </a:r>
            <a:endParaRPr lang="ru-RU" sz="28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2461118" y="24027601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86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4159284" y="24388947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78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865459" y="23937317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92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7535091" y="24337851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80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9255207" y="26288301"/>
            <a:ext cx="698961" cy="67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17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7" name="Рисунок 4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4052" y="23621428"/>
            <a:ext cx="1863698" cy="1582303"/>
          </a:xfrm>
          <a:prstGeom prst="ellipse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45192" y="129800"/>
            <a:ext cx="2017951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аллакс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293</Words>
  <Application>Microsoft Office PowerPoint</Application>
  <PresentationFormat>Произвольный</PresentationFormat>
  <Paragraphs>59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Corbel</vt:lpstr>
      <vt:lpstr>Times New Roman</vt:lpstr>
      <vt:lpstr>Wingdings</vt:lpstr>
      <vt:lpstr>Wingdings 2</vt:lpstr>
      <vt:lpstr>HDOfficeLightV0</vt:lpstr>
      <vt:lpstr>Параллакс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Yulya Baklanova</dc:creator>
  <cp:lastModifiedBy>User</cp:lastModifiedBy>
  <cp:revision>50</cp:revision>
  <dcterms:created xsi:type="dcterms:W3CDTF">2017-10-02T13:44:20Z</dcterms:created>
  <dcterms:modified xsi:type="dcterms:W3CDTF">2018-12-24T13:47:05Z</dcterms:modified>
</cp:coreProperties>
</file>