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8"/>
  </p:notesMasterIdLst>
  <p:sldIdLst>
    <p:sldId id="256" r:id="rId2"/>
    <p:sldId id="277" r:id="rId3"/>
    <p:sldId id="257" r:id="rId4"/>
    <p:sldId id="278" r:id="rId5"/>
    <p:sldId id="275" r:id="rId6"/>
    <p:sldId id="276" r:id="rId7"/>
    <p:sldId id="259" r:id="rId8"/>
    <p:sldId id="274" r:id="rId9"/>
    <p:sldId id="279" r:id="rId10"/>
    <p:sldId id="280" r:id="rId11"/>
    <p:sldId id="268" r:id="rId12"/>
    <p:sldId id="281" r:id="rId13"/>
    <p:sldId id="282" r:id="rId14"/>
    <p:sldId id="283" r:id="rId15"/>
    <p:sldId id="285" r:id="rId16"/>
    <p:sldId id="269" r:id="rId17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E6D"/>
    <a:srgbClr val="6CF1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89681" autoAdjust="0"/>
  </p:normalViewPr>
  <p:slideViewPr>
    <p:cSldViewPr>
      <p:cViewPr varScale="1">
        <p:scale>
          <a:sx n="104" d="100"/>
          <a:sy n="104" d="100"/>
        </p:scale>
        <p:origin x="184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1F98E2-2185-43A7-8BFD-4FF94F26DEBA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1F4A077-AD09-4689-B893-9417DCE55F7F}">
      <dgm:prSet phldrT="[Текст]"/>
      <dgm:spPr/>
      <dgm:t>
        <a:bodyPr/>
        <a:lstStyle/>
        <a:p>
          <a:r>
            <a:rPr lang="ru-RU" dirty="0" smtClean="0">
              <a:latin typeface="Bookman Old Style" pitchFamily="18" charset="0"/>
            </a:rPr>
            <a:t>Объяснить,</a:t>
          </a:r>
          <a:r>
            <a:rPr lang="ru-RU" b="1" dirty="0" smtClean="0">
              <a:latin typeface="Bookman Old Style" pitchFamily="18" charset="0"/>
            </a:rPr>
            <a:t> как победить на конкурсе – невозможно, </a:t>
          </a:r>
          <a:r>
            <a:rPr lang="ru-RU" dirty="0" smtClean="0">
              <a:latin typeface="Bookman Old Style" pitchFamily="18" charset="0"/>
            </a:rPr>
            <a:t>можно лишь подсказать:</a:t>
          </a:r>
          <a:endParaRPr lang="ru-RU" dirty="0">
            <a:latin typeface="Bookman Old Style" pitchFamily="18" charset="0"/>
          </a:endParaRPr>
        </a:p>
      </dgm:t>
    </dgm:pt>
    <dgm:pt modelId="{6E468BD3-DE3E-4F33-A2D4-ED4C1F6B18B1}" type="parTrans" cxnId="{03AE8FC4-133D-4D05-A40A-5DDFA46217D9}">
      <dgm:prSet/>
      <dgm:spPr/>
      <dgm:t>
        <a:bodyPr/>
        <a:lstStyle/>
        <a:p>
          <a:endParaRPr lang="ru-RU"/>
        </a:p>
      </dgm:t>
    </dgm:pt>
    <dgm:pt modelId="{45475A37-8D83-409D-A173-98400F338E4C}" type="sibTrans" cxnId="{03AE8FC4-133D-4D05-A40A-5DDFA46217D9}">
      <dgm:prSet/>
      <dgm:spPr/>
      <dgm:t>
        <a:bodyPr/>
        <a:lstStyle/>
        <a:p>
          <a:endParaRPr lang="ru-RU"/>
        </a:p>
      </dgm:t>
    </dgm:pt>
    <dgm:pt modelId="{CB08BBC8-DCA3-4698-A9B2-60B1FAC576B7}">
      <dgm:prSet phldrT="[Текст]"/>
      <dgm:spPr/>
      <dgm:t>
        <a:bodyPr/>
        <a:lstStyle/>
        <a:p>
          <a:r>
            <a:rPr lang="ru-RU" dirty="0" smtClean="0">
              <a:latin typeface="Bookman Old Style" pitchFamily="18" charset="0"/>
            </a:rPr>
            <a:t>На что </a:t>
          </a:r>
          <a:r>
            <a:rPr lang="ru-RU" b="1" dirty="0" smtClean="0">
              <a:latin typeface="Bookman Old Style" pitchFamily="18" charset="0"/>
            </a:rPr>
            <a:t>нужно обратить внимание</a:t>
          </a:r>
          <a:endParaRPr lang="ru-RU" dirty="0">
            <a:latin typeface="Bookman Old Style" pitchFamily="18" charset="0"/>
          </a:endParaRPr>
        </a:p>
      </dgm:t>
    </dgm:pt>
    <dgm:pt modelId="{ADBF7A87-5D0C-4607-8E41-F83F5F784F16}" type="parTrans" cxnId="{3625DFF1-779B-41B0-91F3-CF1E7ED9F7CE}">
      <dgm:prSet/>
      <dgm:spPr/>
      <dgm:t>
        <a:bodyPr/>
        <a:lstStyle/>
        <a:p>
          <a:endParaRPr lang="ru-RU"/>
        </a:p>
      </dgm:t>
    </dgm:pt>
    <dgm:pt modelId="{3CCA4524-3E4C-4BE8-9C0C-86AB233BDA15}" type="sibTrans" cxnId="{3625DFF1-779B-41B0-91F3-CF1E7ED9F7CE}">
      <dgm:prSet/>
      <dgm:spPr/>
      <dgm:t>
        <a:bodyPr/>
        <a:lstStyle/>
        <a:p>
          <a:endParaRPr lang="ru-RU"/>
        </a:p>
      </dgm:t>
    </dgm:pt>
    <dgm:pt modelId="{61E8CF76-9CD2-4820-8125-EED5AAF5E8E6}">
      <dgm:prSet phldrT="[Текст]"/>
      <dgm:spPr/>
      <dgm:t>
        <a:bodyPr/>
        <a:lstStyle/>
        <a:p>
          <a:r>
            <a:rPr lang="ru-RU" dirty="0" smtClean="0">
              <a:latin typeface="Bookman Old Style" pitchFamily="18" charset="0"/>
            </a:rPr>
            <a:t>В каком </a:t>
          </a:r>
          <a:r>
            <a:rPr lang="ru-RU" b="1" dirty="0" smtClean="0">
              <a:latin typeface="Bookman Old Style" pitchFamily="18" charset="0"/>
            </a:rPr>
            <a:t>направлении плыть, </a:t>
          </a:r>
          <a:r>
            <a:rPr lang="ru-RU" dirty="0" smtClean="0">
              <a:latin typeface="Bookman Old Style" pitchFamily="18" charset="0"/>
            </a:rPr>
            <a:t>чтобы достичь наилучших результатов</a:t>
          </a:r>
          <a:endParaRPr lang="ru-RU" dirty="0">
            <a:latin typeface="Bookman Old Style" pitchFamily="18" charset="0"/>
          </a:endParaRPr>
        </a:p>
      </dgm:t>
    </dgm:pt>
    <dgm:pt modelId="{F3BA3DFC-948F-428E-9116-DD5F4B3C2E52}" type="parTrans" cxnId="{C6DE7B4C-BB37-4DFF-9251-DE97AA2443C9}">
      <dgm:prSet/>
      <dgm:spPr/>
      <dgm:t>
        <a:bodyPr/>
        <a:lstStyle/>
        <a:p>
          <a:endParaRPr lang="ru-RU"/>
        </a:p>
      </dgm:t>
    </dgm:pt>
    <dgm:pt modelId="{035E56C0-FCF0-4210-87E9-505022DCD9E9}" type="sibTrans" cxnId="{C6DE7B4C-BB37-4DFF-9251-DE97AA2443C9}">
      <dgm:prSet/>
      <dgm:spPr/>
      <dgm:t>
        <a:bodyPr/>
        <a:lstStyle/>
        <a:p>
          <a:endParaRPr lang="ru-RU"/>
        </a:p>
      </dgm:t>
    </dgm:pt>
    <dgm:pt modelId="{DB15D394-49DA-44F2-8D3E-1F6A1973026F}">
      <dgm:prSet phldrT="[Текст]"/>
      <dgm:spPr/>
      <dgm:t>
        <a:bodyPr/>
        <a:lstStyle/>
        <a:p>
          <a:r>
            <a:rPr lang="ru-RU" b="1" dirty="0" smtClean="0">
              <a:latin typeface="Bookman Old Style" pitchFamily="18" charset="0"/>
            </a:rPr>
            <a:t>Чего следует избегать</a:t>
          </a:r>
          <a:endParaRPr lang="ru-RU" b="1" dirty="0">
            <a:latin typeface="Bookman Old Style" pitchFamily="18" charset="0"/>
          </a:endParaRPr>
        </a:p>
      </dgm:t>
    </dgm:pt>
    <dgm:pt modelId="{00AAFEDF-886A-4C3A-929D-63D3B03D2526}" type="sibTrans" cxnId="{8F826974-F513-42BC-8FB3-FE6A3D16B579}">
      <dgm:prSet/>
      <dgm:spPr/>
      <dgm:t>
        <a:bodyPr/>
        <a:lstStyle/>
        <a:p>
          <a:endParaRPr lang="ru-RU"/>
        </a:p>
      </dgm:t>
    </dgm:pt>
    <dgm:pt modelId="{1DC8C1F0-1C58-4770-99A0-4DAB2BE23921}" type="parTrans" cxnId="{8F826974-F513-42BC-8FB3-FE6A3D16B579}">
      <dgm:prSet/>
      <dgm:spPr/>
      <dgm:t>
        <a:bodyPr/>
        <a:lstStyle/>
        <a:p>
          <a:endParaRPr lang="ru-RU"/>
        </a:p>
      </dgm:t>
    </dgm:pt>
    <dgm:pt modelId="{F888FC4D-E0EC-44CB-86B7-B5DBD001D782}" type="pres">
      <dgm:prSet presAssocID="{1D1F98E2-2185-43A7-8BFD-4FF94F26DEB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91A2F1C-A54E-4A7D-90CD-47DB024FA5A0}" type="pres">
      <dgm:prSet presAssocID="{01F4A077-AD09-4689-B893-9417DCE55F7F}" presName="hierRoot1" presStyleCnt="0"/>
      <dgm:spPr/>
    </dgm:pt>
    <dgm:pt modelId="{62867BCC-83E8-4F85-AB2B-04A0F7B72B33}" type="pres">
      <dgm:prSet presAssocID="{01F4A077-AD09-4689-B893-9417DCE55F7F}" presName="composite" presStyleCnt="0"/>
      <dgm:spPr/>
    </dgm:pt>
    <dgm:pt modelId="{4A8BC0F7-4B29-493E-B6CE-21A61628BF2E}" type="pres">
      <dgm:prSet presAssocID="{01F4A077-AD09-4689-B893-9417DCE55F7F}" presName="background" presStyleLbl="node0" presStyleIdx="0" presStyleCnt="1"/>
      <dgm:spPr/>
    </dgm:pt>
    <dgm:pt modelId="{9FE339FC-5677-4002-A801-A8F8088DEF6B}" type="pres">
      <dgm:prSet presAssocID="{01F4A077-AD09-4689-B893-9417DCE55F7F}" presName="text" presStyleLbl="fgAcc0" presStyleIdx="0" presStyleCnt="1" custLinFactNeighborX="2336" custLinFactNeighborY="-19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E16684-8FB9-4B8D-BDB1-EEA787C8C93B}" type="pres">
      <dgm:prSet presAssocID="{01F4A077-AD09-4689-B893-9417DCE55F7F}" presName="hierChild2" presStyleCnt="0"/>
      <dgm:spPr/>
    </dgm:pt>
    <dgm:pt modelId="{C5836428-E8FD-43BB-BF5F-04914E86B7CA}" type="pres">
      <dgm:prSet presAssocID="{ADBF7A87-5D0C-4607-8E41-F83F5F784F16}" presName="Name10" presStyleLbl="parChTrans1D2" presStyleIdx="0" presStyleCnt="3"/>
      <dgm:spPr/>
      <dgm:t>
        <a:bodyPr/>
        <a:lstStyle/>
        <a:p>
          <a:endParaRPr lang="ru-RU"/>
        </a:p>
      </dgm:t>
    </dgm:pt>
    <dgm:pt modelId="{5E5FE0AD-D255-4B5B-9E68-C8E7CE3CAEF2}" type="pres">
      <dgm:prSet presAssocID="{CB08BBC8-DCA3-4698-A9B2-60B1FAC576B7}" presName="hierRoot2" presStyleCnt="0"/>
      <dgm:spPr/>
    </dgm:pt>
    <dgm:pt modelId="{5B8646B3-C941-4796-A40B-14537BD6234B}" type="pres">
      <dgm:prSet presAssocID="{CB08BBC8-DCA3-4698-A9B2-60B1FAC576B7}" presName="composite2" presStyleCnt="0"/>
      <dgm:spPr/>
    </dgm:pt>
    <dgm:pt modelId="{03741B49-4B43-4F2F-BCB3-E588C087E19A}" type="pres">
      <dgm:prSet presAssocID="{CB08BBC8-DCA3-4698-A9B2-60B1FAC576B7}" presName="background2" presStyleLbl="node2" presStyleIdx="0" presStyleCnt="3"/>
      <dgm:spPr/>
    </dgm:pt>
    <dgm:pt modelId="{DD29B654-72B3-43D7-893E-2B2F97B18641}" type="pres">
      <dgm:prSet presAssocID="{CB08BBC8-DCA3-4698-A9B2-60B1FAC576B7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0B3D8A-1DD3-41DF-AE74-B98B4B462CF6}" type="pres">
      <dgm:prSet presAssocID="{CB08BBC8-DCA3-4698-A9B2-60B1FAC576B7}" presName="hierChild3" presStyleCnt="0"/>
      <dgm:spPr/>
    </dgm:pt>
    <dgm:pt modelId="{0497F9F0-BF70-4955-8BCC-5862A48BBA0A}" type="pres">
      <dgm:prSet presAssocID="{F3BA3DFC-948F-428E-9116-DD5F4B3C2E52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0B5E147-96D9-4953-AD6D-68AEFE4CA20A}" type="pres">
      <dgm:prSet presAssocID="{61E8CF76-9CD2-4820-8125-EED5AAF5E8E6}" presName="hierRoot2" presStyleCnt="0"/>
      <dgm:spPr/>
    </dgm:pt>
    <dgm:pt modelId="{F9F47048-FC07-4FB6-ADDE-58BD21811043}" type="pres">
      <dgm:prSet presAssocID="{61E8CF76-9CD2-4820-8125-EED5AAF5E8E6}" presName="composite2" presStyleCnt="0"/>
      <dgm:spPr/>
    </dgm:pt>
    <dgm:pt modelId="{9A901D97-5A78-42E3-BDA1-4AB191D5067F}" type="pres">
      <dgm:prSet presAssocID="{61E8CF76-9CD2-4820-8125-EED5AAF5E8E6}" presName="background2" presStyleLbl="node2" presStyleIdx="1" presStyleCnt="3"/>
      <dgm:spPr/>
    </dgm:pt>
    <dgm:pt modelId="{AF4CD093-C4C7-4FCB-86FC-8B56FE6F3E59}" type="pres">
      <dgm:prSet presAssocID="{61E8CF76-9CD2-4820-8125-EED5AAF5E8E6}" presName="text2" presStyleLbl="fgAcc2" presStyleIdx="1" presStyleCnt="3" custScaleX="98596" custScaleY="104878" custLinFactNeighborX="2752" custLinFactNeighborY="-37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6A474C-9EDB-47E6-9749-10574C38581B}" type="pres">
      <dgm:prSet presAssocID="{61E8CF76-9CD2-4820-8125-EED5AAF5E8E6}" presName="hierChild3" presStyleCnt="0"/>
      <dgm:spPr/>
    </dgm:pt>
    <dgm:pt modelId="{865DA37D-FA3E-4FE5-ABD5-348E5A00B3DA}" type="pres">
      <dgm:prSet presAssocID="{1DC8C1F0-1C58-4770-99A0-4DAB2BE23921}" presName="Name10" presStyleLbl="parChTrans1D2" presStyleIdx="2" presStyleCnt="3"/>
      <dgm:spPr/>
      <dgm:t>
        <a:bodyPr/>
        <a:lstStyle/>
        <a:p>
          <a:endParaRPr lang="ru-RU"/>
        </a:p>
      </dgm:t>
    </dgm:pt>
    <dgm:pt modelId="{C09FB81B-1E98-43B5-BF4D-0DC9B80EDE1B}" type="pres">
      <dgm:prSet presAssocID="{DB15D394-49DA-44F2-8D3E-1F6A1973026F}" presName="hierRoot2" presStyleCnt="0"/>
      <dgm:spPr/>
    </dgm:pt>
    <dgm:pt modelId="{61B8F821-6649-4D7B-A8F0-F1ABB059EBF1}" type="pres">
      <dgm:prSet presAssocID="{DB15D394-49DA-44F2-8D3E-1F6A1973026F}" presName="composite2" presStyleCnt="0"/>
      <dgm:spPr/>
    </dgm:pt>
    <dgm:pt modelId="{F8EE2B71-E430-40D6-9097-8B1748A47A8A}" type="pres">
      <dgm:prSet presAssocID="{DB15D394-49DA-44F2-8D3E-1F6A1973026F}" presName="background2" presStyleLbl="node2" presStyleIdx="2" presStyleCnt="3"/>
      <dgm:spPr/>
    </dgm:pt>
    <dgm:pt modelId="{5845DCEA-89DB-45F8-A151-44DCBDFC0BC8}" type="pres">
      <dgm:prSet presAssocID="{DB15D394-49DA-44F2-8D3E-1F6A197302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0E4ECD-2382-4FE1-AB8F-992CC158AE6F}" type="pres">
      <dgm:prSet presAssocID="{DB15D394-49DA-44F2-8D3E-1F6A1973026F}" presName="hierChild3" presStyleCnt="0"/>
      <dgm:spPr/>
    </dgm:pt>
  </dgm:ptLst>
  <dgm:cxnLst>
    <dgm:cxn modelId="{09A4EFA4-1DFB-4FCD-A961-FB7BAFD2AB41}" type="presOf" srcId="{CB08BBC8-DCA3-4698-A9B2-60B1FAC576B7}" destId="{DD29B654-72B3-43D7-893E-2B2F97B18641}" srcOrd="0" destOrd="0" presId="urn:microsoft.com/office/officeart/2005/8/layout/hierarchy1"/>
    <dgm:cxn modelId="{8F826974-F513-42BC-8FB3-FE6A3D16B579}" srcId="{01F4A077-AD09-4689-B893-9417DCE55F7F}" destId="{DB15D394-49DA-44F2-8D3E-1F6A1973026F}" srcOrd="2" destOrd="0" parTransId="{1DC8C1F0-1C58-4770-99A0-4DAB2BE23921}" sibTransId="{00AAFEDF-886A-4C3A-929D-63D3B03D2526}"/>
    <dgm:cxn modelId="{A1AA963E-174B-4494-A147-359D19192192}" type="presOf" srcId="{ADBF7A87-5D0C-4607-8E41-F83F5F784F16}" destId="{C5836428-E8FD-43BB-BF5F-04914E86B7CA}" srcOrd="0" destOrd="0" presId="urn:microsoft.com/office/officeart/2005/8/layout/hierarchy1"/>
    <dgm:cxn modelId="{06A174D5-BFC7-4A53-B261-7A1F11C5338D}" type="presOf" srcId="{1D1F98E2-2185-43A7-8BFD-4FF94F26DEBA}" destId="{F888FC4D-E0EC-44CB-86B7-B5DBD001D782}" srcOrd="0" destOrd="0" presId="urn:microsoft.com/office/officeart/2005/8/layout/hierarchy1"/>
    <dgm:cxn modelId="{9B8E6BAF-E1A6-49F3-82FF-C66FA14E3BF8}" type="presOf" srcId="{01F4A077-AD09-4689-B893-9417DCE55F7F}" destId="{9FE339FC-5677-4002-A801-A8F8088DEF6B}" srcOrd="0" destOrd="0" presId="urn:microsoft.com/office/officeart/2005/8/layout/hierarchy1"/>
    <dgm:cxn modelId="{C01F09A2-014E-454B-A9AA-B995F4FF26FB}" type="presOf" srcId="{F3BA3DFC-948F-428E-9116-DD5F4B3C2E52}" destId="{0497F9F0-BF70-4955-8BCC-5862A48BBA0A}" srcOrd="0" destOrd="0" presId="urn:microsoft.com/office/officeart/2005/8/layout/hierarchy1"/>
    <dgm:cxn modelId="{03AE8FC4-133D-4D05-A40A-5DDFA46217D9}" srcId="{1D1F98E2-2185-43A7-8BFD-4FF94F26DEBA}" destId="{01F4A077-AD09-4689-B893-9417DCE55F7F}" srcOrd="0" destOrd="0" parTransId="{6E468BD3-DE3E-4F33-A2D4-ED4C1F6B18B1}" sibTransId="{45475A37-8D83-409D-A173-98400F338E4C}"/>
    <dgm:cxn modelId="{3625DFF1-779B-41B0-91F3-CF1E7ED9F7CE}" srcId="{01F4A077-AD09-4689-B893-9417DCE55F7F}" destId="{CB08BBC8-DCA3-4698-A9B2-60B1FAC576B7}" srcOrd="0" destOrd="0" parTransId="{ADBF7A87-5D0C-4607-8E41-F83F5F784F16}" sibTransId="{3CCA4524-3E4C-4BE8-9C0C-86AB233BDA15}"/>
    <dgm:cxn modelId="{E975C7BF-21DE-4B7E-BABE-5D63855FB8C8}" type="presOf" srcId="{DB15D394-49DA-44F2-8D3E-1F6A1973026F}" destId="{5845DCEA-89DB-45F8-A151-44DCBDFC0BC8}" srcOrd="0" destOrd="0" presId="urn:microsoft.com/office/officeart/2005/8/layout/hierarchy1"/>
    <dgm:cxn modelId="{815A5511-FA2D-4461-8141-7271444BA340}" type="presOf" srcId="{61E8CF76-9CD2-4820-8125-EED5AAF5E8E6}" destId="{AF4CD093-C4C7-4FCB-86FC-8B56FE6F3E59}" srcOrd="0" destOrd="0" presId="urn:microsoft.com/office/officeart/2005/8/layout/hierarchy1"/>
    <dgm:cxn modelId="{C6DE7B4C-BB37-4DFF-9251-DE97AA2443C9}" srcId="{01F4A077-AD09-4689-B893-9417DCE55F7F}" destId="{61E8CF76-9CD2-4820-8125-EED5AAF5E8E6}" srcOrd="1" destOrd="0" parTransId="{F3BA3DFC-948F-428E-9116-DD5F4B3C2E52}" sibTransId="{035E56C0-FCF0-4210-87E9-505022DCD9E9}"/>
    <dgm:cxn modelId="{4FFA2686-F9E9-45CF-ABF5-A555675A2967}" type="presOf" srcId="{1DC8C1F0-1C58-4770-99A0-4DAB2BE23921}" destId="{865DA37D-FA3E-4FE5-ABD5-348E5A00B3DA}" srcOrd="0" destOrd="0" presId="urn:microsoft.com/office/officeart/2005/8/layout/hierarchy1"/>
    <dgm:cxn modelId="{A0A752BE-82F9-43BF-BDE4-1E8DBD4659E8}" type="presParOf" srcId="{F888FC4D-E0EC-44CB-86B7-B5DBD001D782}" destId="{891A2F1C-A54E-4A7D-90CD-47DB024FA5A0}" srcOrd="0" destOrd="0" presId="urn:microsoft.com/office/officeart/2005/8/layout/hierarchy1"/>
    <dgm:cxn modelId="{1722DC06-4FCD-45BF-B26E-F5BBBC0CD0B7}" type="presParOf" srcId="{891A2F1C-A54E-4A7D-90CD-47DB024FA5A0}" destId="{62867BCC-83E8-4F85-AB2B-04A0F7B72B33}" srcOrd="0" destOrd="0" presId="urn:microsoft.com/office/officeart/2005/8/layout/hierarchy1"/>
    <dgm:cxn modelId="{B8D6A5B7-E5EB-437A-9618-407C7D8AE07A}" type="presParOf" srcId="{62867BCC-83E8-4F85-AB2B-04A0F7B72B33}" destId="{4A8BC0F7-4B29-493E-B6CE-21A61628BF2E}" srcOrd="0" destOrd="0" presId="urn:microsoft.com/office/officeart/2005/8/layout/hierarchy1"/>
    <dgm:cxn modelId="{ED161317-E7CA-4F94-8A26-D450472001E2}" type="presParOf" srcId="{62867BCC-83E8-4F85-AB2B-04A0F7B72B33}" destId="{9FE339FC-5677-4002-A801-A8F8088DEF6B}" srcOrd="1" destOrd="0" presId="urn:microsoft.com/office/officeart/2005/8/layout/hierarchy1"/>
    <dgm:cxn modelId="{E16702EA-5AD2-44B5-8835-0601A5B39E16}" type="presParOf" srcId="{891A2F1C-A54E-4A7D-90CD-47DB024FA5A0}" destId="{6CE16684-8FB9-4B8D-BDB1-EEA787C8C93B}" srcOrd="1" destOrd="0" presId="urn:microsoft.com/office/officeart/2005/8/layout/hierarchy1"/>
    <dgm:cxn modelId="{B3A87744-AF6F-4196-B451-ECB23F866BB2}" type="presParOf" srcId="{6CE16684-8FB9-4B8D-BDB1-EEA787C8C93B}" destId="{C5836428-E8FD-43BB-BF5F-04914E86B7CA}" srcOrd="0" destOrd="0" presId="urn:microsoft.com/office/officeart/2005/8/layout/hierarchy1"/>
    <dgm:cxn modelId="{E402255A-1CA1-480E-8E85-7E619F21D3C5}" type="presParOf" srcId="{6CE16684-8FB9-4B8D-BDB1-EEA787C8C93B}" destId="{5E5FE0AD-D255-4B5B-9E68-C8E7CE3CAEF2}" srcOrd="1" destOrd="0" presId="urn:microsoft.com/office/officeart/2005/8/layout/hierarchy1"/>
    <dgm:cxn modelId="{ABEBE00C-0865-4209-8969-6030E4DBCC52}" type="presParOf" srcId="{5E5FE0AD-D255-4B5B-9E68-C8E7CE3CAEF2}" destId="{5B8646B3-C941-4796-A40B-14537BD6234B}" srcOrd="0" destOrd="0" presId="urn:microsoft.com/office/officeart/2005/8/layout/hierarchy1"/>
    <dgm:cxn modelId="{5DD7D340-8C31-4C23-8F80-F684D032AFA0}" type="presParOf" srcId="{5B8646B3-C941-4796-A40B-14537BD6234B}" destId="{03741B49-4B43-4F2F-BCB3-E588C087E19A}" srcOrd="0" destOrd="0" presId="urn:microsoft.com/office/officeart/2005/8/layout/hierarchy1"/>
    <dgm:cxn modelId="{D063EA21-0A7A-485A-9C02-D13C39E73D00}" type="presParOf" srcId="{5B8646B3-C941-4796-A40B-14537BD6234B}" destId="{DD29B654-72B3-43D7-893E-2B2F97B18641}" srcOrd="1" destOrd="0" presId="urn:microsoft.com/office/officeart/2005/8/layout/hierarchy1"/>
    <dgm:cxn modelId="{CA0CF02A-972A-4B06-8E68-7D3F094AF0D2}" type="presParOf" srcId="{5E5FE0AD-D255-4B5B-9E68-C8E7CE3CAEF2}" destId="{630B3D8A-1DD3-41DF-AE74-B98B4B462CF6}" srcOrd="1" destOrd="0" presId="urn:microsoft.com/office/officeart/2005/8/layout/hierarchy1"/>
    <dgm:cxn modelId="{10A8B53B-03B0-47A3-B813-E0C9F182848A}" type="presParOf" srcId="{6CE16684-8FB9-4B8D-BDB1-EEA787C8C93B}" destId="{0497F9F0-BF70-4955-8BCC-5862A48BBA0A}" srcOrd="2" destOrd="0" presId="urn:microsoft.com/office/officeart/2005/8/layout/hierarchy1"/>
    <dgm:cxn modelId="{0EE386F4-BF87-4BF1-B88E-8274B5A61657}" type="presParOf" srcId="{6CE16684-8FB9-4B8D-BDB1-EEA787C8C93B}" destId="{B0B5E147-96D9-4953-AD6D-68AEFE4CA20A}" srcOrd="3" destOrd="0" presId="urn:microsoft.com/office/officeart/2005/8/layout/hierarchy1"/>
    <dgm:cxn modelId="{2FC611F5-565F-4231-A32C-14EEAD86A731}" type="presParOf" srcId="{B0B5E147-96D9-4953-AD6D-68AEFE4CA20A}" destId="{F9F47048-FC07-4FB6-ADDE-58BD21811043}" srcOrd="0" destOrd="0" presId="urn:microsoft.com/office/officeart/2005/8/layout/hierarchy1"/>
    <dgm:cxn modelId="{9463F6F0-286B-4353-9770-24DE17C75298}" type="presParOf" srcId="{F9F47048-FC07-4FB6-ADDE-58BD21811043}" destId="{9A901D97-5A78-42E3-BDA1-4AB191D5067F}" srcOrd="0" destOrd="0" presId="urn:microsoft.com/office/officeart/2005/8/layout/hierarchy1"/>
    <dgm:cxn modelId="{E1D7131B-7854-46CA-AFBF-B514B28E1A14}" type="presParOf" srcId="{F9F47048-FC07-4FB6-ADDE-58BD21811043}" destId="{AF4CD093-C4C7-4FCB-86FC-8B56FE6F3E59}" srcOrd="1" destOrd="0" presId="urn:microsoft.com/office/officeart/2005/8/layout/hierarchy1"/>
    <dgm:cxn modelId="{F755EA1D-745B-4852-A94A-99632F58982D}" type="presParOf" srcId="{B0B5E147-96D9-4953-AD6D-68AEFE4CA20A}" destId="{E36A474C-9EDB-47E6-9749-10574C38581B}" srcOrd="1" destOrd="0" presId="urn:microsoft.com/office/officeart/2005/8/layout/hierarchy1"/>
    <dgm:cxn modelId="{C8C79E22-3055-465E-B438-0D4647678F30}" type="presParOf" srcId="{6CE16684-8FB9-4B8D-BDB1-EEA787C8C93B}" destId="{865DA37D-FA3E-4FE5-ABD5-348E5A00B3DA}" srcOrd="4" destOrd="0" presId="urn:microsoft.com/office/officeart/2005/8/layout/hierarchy1"/>
    <dgm:cxn modelId="{6F11B0A2-8723-4D7F-886F-7108D7542884}" type="presParOf" srcId="{6CE16684-8FB9-4B8D-BDB1-EEA787C8C93B}" destId="{C09FB81B-1E98-43B5-BF4D-0DC9B80EDE1B}" srcOrd="5" destOrd="0" presId="urn:microsoft.com/office/officeart/2005/8/layout/hierarchy1"/>
    <dgm:cxn modelId="{C201AB19-24DB-45DD-A3C6-CAEFE7AA3C29}" type="presParOf" srcId="{C09FB81B-1E98-43B5-BF4D-0DC9B80EDE1B}" destId="{61B8F821-6649-4D7B-A8F0-F1ABB059EBF1}" srcOrd="0" destOrd="0" presId="urn:microsoft.com/office/officeart/2005/8/layout/hierarchy1"/>
    <dgm:cxn modelId="{C672A65A-B811-4081-B297-C2CFEC0B8658}" type="presParOf" srcId="{61B8F821-6649-4D7B-A8F0-F1ABB059EBF1}" destId="{F8EE2B71-E430-40D6-9097-8B1748A47A8A}" srcOrd="0" destOrd="0" presId="urn:microsoft.com/office/officeart/2005/8/layout/hierarchy1"/>
    <dgm:cxn modelId="{708B7AAF-5F84-461D-9EF6-4358EB10F80A}" type="presParOf" srcId="{61B8F821-6649-4D7B-A8F0-F1ABB059EBF1}" destId="{5845DCEA-89DB-45F8-A151-44DCBDFC0BC8}" srcOrd="1" destOrd="0" presId="urn:microsoft.com/office/officeart/2005/8/layout/hierarchy1"/>
    <dgm:cxn modelId="{BFFA97D5-E7EF-4840-9418-7D7614812E09}" type="presParOf" srcId="{C09FB81B-1E98-43B5-BF4D-0DC9B80EDE1B}" destId="{8B0E4ECD-2382-4FE1-AB8F-992CC158AE6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A9445F-8D37-47F0-B308-AD193B3B3014}" type="doc">
      <dgm:prSet loTypeId="urn:microsoft.com/office/officeart/2005/8/layout/hierarchy4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1A19762-4D9D-4F8A-9448-0DC16301F974}" type="pres">
      <dgm:prSet presAssocID="{04A9445F-8D37-47F0-B308-AD193B3B301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E85E8C24-D856-432E-9750-ABE418C24AD4}" type="presOf" srcId="{04A9445F-8D37-47F0-B308-AD193B3B3014}" destId="{21A19762-4D9D-4F8A-9448-0DC16301F974}" srcOrd="0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2B20C0-6273-449C-AF27-5CFA7B018440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23D2155-F15C-4684-8952-07BF71732A41}">
      <dgm:prSet phldrT="[Текст]"/>
      <dgm:spPr/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ru-RU" b="1" dirty="0" smtClean="0">
              <a:solidFill>
                <a:schemeClr val="tx1"/>
              </a:solidFill>
            </a:rPr>
            <a:t>Команда помогает</a:t>
          </a:r>
          <a:r>
            <a:rPr lang="ru-RU" dirty="0" smtClean="0">
              <a:solidFill>
                <a:schemeClr val="tx1"/>
              </a:solidFill>
            </a:rPr>
            <a:t> продумать стратегию и тактику «игры», различные варианты  конструирования </a:t>
          </a:r>
          <a:r>
            <a:rPr lang="ru-RU" dirty="0" err="1" smtClean="0">
              <a:solidFill>
                <a:schemeClr val="tx1"/>
              </a:solidFill>
            </a:rPr>
            <a:t>воспитательно</a:t>
          </a:r>
          <a:r>
            <a:rPr lang="ru-RU" dirty="0" smtClean="0">
              <a:solidFill>
                <a:schemeClr val="tx1"/>
              </a:solidFill>
            </a:rPr>
            <a:t>-образовательного процесса в условиях конкретной образовательной ситуации.</a:t>
          </a:r>
          <a:endParaRPr lang="ru-RU" dirty="0">
            <a:solidFill>
              <a:schemeClr val="tx1"/>
            </a:solidFill>
          </a:endParaRPr>
        </a:p>
      </dgm:t>
    </dgm:pt>
    <dgm:pt modelId="{72F11BBB-BE08-42F0-A7BE-E4491FED368A}" type="parTrans" cxnId="{A4D536D5-F247-4EED-B29E-3B47521A6AAE}">
      <dgm:prSet/>
      <dgm:spPr/>
      <dgm:t>
        <a:bodyPr/>
        <a:lstStyle/>
        <a:p>
          <a:endParaRPr lang="ru-RU"/>
        </a:p>
      </dgm:t>
    </dgm:pt>
    <dgm:pt modelId="{CDA56A69-18B2-4C99-B4B5-1C33ACB940C1}" type="sibTrans" cxnId="{A4D536D5-F247-4EED-B29E-3B47521A6AAE}">
      <dgm:prSet/>
      <dgm:spPr/>
      <dgm:t>
        <a:bodyPr/>
        <a:lstStyle/>
        <a:p>
          <a:endParaRPr lang="ru-RU"/>
        </a:p>
      </dgm:t>
    </dgm:pt>
    <dgm:pt modelId="{72896F5B-9FEC-4229-A247-0EE5D0330DE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Помогает распределить</a:t>
          </a:r>
          <a:r>
            <a:rPr lang="ru-RU" dirty="0" smtClean="0">
              <a:solidFill>
                <a:schemeClr val="tx1"/>
              </a:solidFill>
            </a:rPr>
            <a:t>, разумное сочетание репродуктивного, поискового и творческого компонентов в педагогическом  мероприятии.</a:t>
          </a:r>
          <a:endParaRPr lang="ru-RU" dirty="0">
            <a:solidFill>
              <a:schemeClr val="tx1"/>
            </a:solidFill>
          </a:endParaRPr>
        </a:p>
      </dgm:t>
    </dgm:pt>
    <dgm:pt modelId="{F4624B84-63E4-43C5-9559-F4C0DF41E8C0}" type="parTrans" cxnId="{522487F8-CE02-49CE-927F-077D42B6D14A}">
      <dgm:prSet/>
      <dgm:spPr/>
      <dgm:t>
        <a:bodyPr/>
        <a:lstStyle/>
        <a:p>
          <a:endParaRPr lang="ru-RU"/>
        </a:p>
      </dgm:t>
    </dgm:pt>
    <dgm:pt modelId="{641CF30F-8D12-4FB7-9682-B55CB2915ABE}" type="sibTrans" cxnId="{522487F8-CE02-49CE-927F-077D42B6D14A}">
      <dgm:prSet/>
      <dgm:spPr/>
      <dgm:t>
        <a:bodyPr/>
        <a:lstStyle/>
        <a:p>
          <a:endParaRPr lang="ru-RU"/>
        </a:p>
      </dgm:t>
    </dgm:pt>
    <dgm:pt modelId="{4ADE6FBB-470A-48BE-A222-43CB0E4FE740}">
      <dgm:prSet phldrT="[Текст]"/>
      <dgm:spPr/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ru-RU" b="1" dirty="0" smtClean="0">
              <a:solidFill>
                <a:schemeClr val="tx1"/>
              </a:solidFill>
            </a:rPr>
            <a:t>Команда</a:t>
          </a:r>
          <a:r>
            <a:rPr lang="ru-RU" dirty="0" smtClean="0">
              <a:solidFill>
                <a:schemeClr val="tx1"/>
              </a:solidFill>
            </a:rPr>
            <a:t> - тренирует, наставляет, воодушевляет, т.е. осуществляет </a:t>
          </a:r>
          <a:r>
            <a:rPr lang="ru-RU" b="1" dirty="0" smtClean="0">
              <a:solidFill>
                <a:schemeClr val="tx1"/>
              </a:solidFill>
            </a:rPr>
            <a:t>развивающее консультирование.</a:t>
          </a:r>
          <a:endParaRPr lang="ru-RU" dirty="0">
            <a:solidFill>
              <a:schemeClr val="tx1"/>
            </a:solidFill>
          </a:endParaRPr>
        </a:p>
      </dgm:t>
    </dgm:pt>
    <dgm:pt modelId="{5BC4C118-55EF-442C-A967-D3983B5C4A88}" type="parTrans" cxnId="{9AFEE9B8-4F67-4513-BF2F-952BE029DDA8}">
      <dgm:prSet/>
      <dgm:spPr/>
      <dgm:t>
        <a:bodyPr/>
        <a:lstStyle/>
        <a:p>
          <a:endParaRPr lang="ru-RU"/>
        </a:p>
      </dgm:t>
    </dgm:pt>
    <dgm:pt modelId="{BA7EC047-99E5-4D51-B240-8D08332AE704}" type="sibTrans" cxnId="{9AFEE9B8-4F67-4513-BF2F-952BE029DDA8}">
      <dgm:prSet/>
      <dgm:spPr/>
      <dgm:t>
        <a:bodyPr/>
        <a:lstStyle/>
        <a:p>
          <a:endParaRPr lang="ru-RU"/>
        </a:p>
      </dgm:t>
    </dgm:pt>
    <dgm:pt modelId="{F7856F87-53F1-4A78-8E1F-039C8F310C00}" type="pres">
      <dgm:prSet presAssocID="{902B20C0-6273-449C-AF27-5CFA7B01844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71163F-AD7A-4B77-A52D-6CA0F86A6648}" type="pres">
      <dgm:prSet presAssocID="{C23D2155-F15C-4684-8952-07BF71732A41}" presName="node" presStyleLbl="node1" presStyleIdx="0" presStyleCnt="3" custLinFactNeighborX="5662" custLinFactNeighborY="34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CD5AC7-A48C-425F-9B48-D9627E9F6FD1}" type="pres">
      <dgm:prSet presAssocID="{CDA56A69-18B2-4C99-B4B5-1C33ACB940C1}" presName="sibTrans" presStyleCnt="0"/>
      <dgm:spPr/>
    </dgm:pt>
    <dgm:pt modelId="{E644D490-B353-40FD-912C-8BE55E5EE120}" type="pres">
      <dgm:prSet presAssocID="{72896F5B-9FEC-4229-A247-0EE5D0330DEA}" presName="node" presStyleLbl="node1" presStyleIdx="1" presStyleCnt="3" custLinFactNeighborX="-2523" custLinFactNeighborY="34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DF31A9-E5BA-4BF4-AFA3-48369BA5B418}" type="pres">
      <dgm:prSet presAssocID="{641CF30F-8D12-4FB7-9682-B55CB2915ABE}" presName="sibTrans" presStyleCnt="0"/>
      <dgm:spPr/>
    </dgm:pt>
    <dgm:pt modelId="{05726F28-E0E7-4C39-8B1D-037A0DE3BBA7}" type="pres">
      <dgm:prSet presAssocID="{4ADE6FBB-470A-48BE-A222-43CB0E4FE740}" presName="node" presStyleLbl="node1" presStyleIdx="2" presStyleCnt="3" custScaleX="208787" custScaleY="42922" custLinFactNeighborX="632" custLinFactNeighborY="19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FEE9B8-4F67-4513-BF2F-952BE029DDA8}" srcId="{902B20C0-6273-449C-AF27-5CFA7B018440}" destId="{4ADE6FBB-470A-48BE-A222-43CB0E4FE740}" srcOrd="2" destOrd="0" parTransId="{5BC4C118-55EF-442C-A967-D3983B5C4A88}" sibTransId="{BA7EC047-99E5-4D51-B240-8D08332AE704}"/>
    <dgm:cxn modelId="{48DB388E-E351-4A19-A731-8381788A0961}" type="presOf" srcId="{4ADE6FBB-470A-48BE-A222-43CB0E4FE740}" destId="{05726F28-E0E7-4C39-8B1D-037A0DE3BBA7}" srcOrd="0" destOrd="0" presId="urn:microsoft.com/office/officeart/2005/8/layout/default"/>
    <dgm:cxn modelId="{C524DD4B-B6CD-44D0-8D57-5D3A5E025AD0}" type="presOf" srcId="{72896F5B-9FEC-4229-A247-0EE5D0330DEA}" destId="{E644D490-B353-40FD-912C-8BE55E5EE120}" srcOrd="0" destOrd="0" presId="urn:microsoft.com/office/officeart/2005/8/layout/default"/>
    <dgm:cxn modelId="{A4D536D5-F247-4EED-B29E-3B47521A6AAE}" srcId="{902B20C0-6273-449C-AF27-5CFA7B018440}" destId="{C23D2155-F15C-4684-8952-07BF71732A41}" srcOrd="0" destOrd="0" parTransId="{72F11BBB-BE08-42F0-A7BE-E4491FED368A}" sibTransId="{CDA56A69-18B2-4C99-B4B5-1C33ACB940C1}"/>
    <dgm:cxn modelId="{522487F8-CE02-49CE-927F-077D42B6D14A}" srcId="{902B20C0-6273-449C-AF27-5CFA7B018440}" destId="{72896F5B-9FEC-4229-A247-0EE5D0330DEA}" srcOrd="1" destOrd="0" parTransId="{F4624B84-63E4-43C5-9559-F4C0DF41E8C0}" sibTransId="{641CF30F-8D12-4FB7-9682-B55CB2915ABE}"/>
    <dgm:cxn modelId="{10CA004B-B89B-45A2-834E-8A1D25A36A32}" type="presOf" srcId="{C23D2155-F15C-4684-8952-07BF71732A41}" destId="{EE71163F-AD7A-4B77-A52D-6CA0F86A6648}" srcOrd="0" destOrd="0" presId="urn:microsoft.com/office/officeart/2005/8/layout/default"/>
    <dgm:cxn modelId="{62537ED3-1FDB-495A-AF4F-8F22086C4486}" type="presOf" srcId="{902B20C0-6273-449C-AF27-5CFA7B018440}" destId="{F7856F87-53F1-4A78-8E1F-039C8F310C00}" srcOrd="0" destOrd="0" presId="urn:microsoft.com/office/officeart/2005/8/layout/default"/>
    <dgm:cxn modelId="{F9CCE097-40A3-4CA8-9F46-645655603554}" type="presParOf" srcId="{F7856F87-53F1-4A78-8E1F-039C8F310C00}" destId="{EE71163F-AD7A-4B77-A52D-6CA0F86A6648}" srcOrd="0" destOrd="0" presId="urn:microsoft.com/office/officeart/2005/8/layout/default"/>
    <dgm:cxn modelId="{7EF7541E-6031-4EE1-9378-613F6D7206A3}" type="presParOf" srcId="{F7856F87-53F1-4A78-8E1F-039C8F310C00}" destId="{7BCD5AC7-A48C-425F-9B48-D9627E9F6FD1}" srcOrd="1" destOrd="0" presId="urn:microsoft.com/office/officeart/2005/8/layout/default"/>
    <dgm:cxn modelId="{6FFB88A1-B1C3-43F1-A9AC-2858B779AC75}" type="presParOf" srcId="{F7856F87-53F1-4A78-8E1F-039C8F310C00}" destId="{E644D490-B353-40FD-912C-8BE55E5EE120}" srcOrd="2" destOrd="0" presId="urn:microsoft.com/office/officeart/2005/8/layout/default"/>
    <dgm:cxn modelId="{73A9CE1E-7D0E-4131-AA9F-F107E4FF2686}" type="presParOf" srcId="{F7856F87-53F1-4A78-8E1F-039C8F310C00}" destId="{69DF31A9-E5BA-4BF4-AFA3-48369BA5B418}" srcOrd="3" destOrd="0" presId="urn:microsoft.com/office/officeart/2005/8/layout/default"/>
    <dgm:cxn modelId="{EB0C0215-8CE6-4F06-AA03-3E476A8F094B}" type="presParOf" srcId="{F7856F87-53F1-4A78-8E1F-039C8F310C00}" destId="{05726F28-E0E7-4C39-8B1D-037A0DE3BBA7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EED910-679A-4D11-B225-2B54F0EBD8B2}" type="doc">
      <dgm:prSet loTypeId="urn:microsoft.com/office/officeart/2005/8/layout/hierarchy4" loCatId="hierarchy" qsTypeId="urn:microsoft.com/office/officeart/2005/8/quickstyle/simple2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7F1CD57A-F2EE-4220-BD00-DDDCDC1BD442}">
      <dgm:prSet phldrT="[Текст]" custT="1"/>
      <dgm:spPr/>
      <dgm:t>
        <a:bodyPr/>
        <a:lstStyle/>
        <a:p>
          <a:pPr lvl="0" algn="ctr" fontAlgn="base">
            <a:spcBef>
              <a:spcPct val="0"/>
            </a:spcBef>
            <a:spcAft>
              <a:spcPct val="0"/>
            </a:spcAft>
          </a:pPr>
          <a:r>
            <a:rPr kumimoji="0" lang="ru-RU" sz="2800" b="1" i="0" u="none" strike="noStrike" cap="none" normalizeH="0" baseline="0" dirty="0" smtClean="0">
              <a:ln/>
              <a:effectLst/>
              <a:latin typeface="Calibri" pitchFamily="34" charset="0"/>
              <a:ea typeface="Calibri" pitchFamily="34" charset="0"/>
              <a:cs typeface="Times New Roman" pitchFamily="18" charset="0"/>
            </a:rPr>
            <a:t>Работа команды – </a:t>
          </a:r>
          <a:r>
            <a:rPr kumimoji="0" lang="ru-RU" sz="2800" i="0" u="none" strike="noStrike" cap="none" normalizeH="0" baseline="0" dirty="0" smtClean="0">
              <a:ln/>
              <a:effectLst/>
              <a:latin typeface="Calibri" pitchFamily="34" charset="0"/>
              <a:ea typeface="Calibri" pitchFamily="34" charset="0"/>
              <a:cs typeface="Times New Roman" pitchFamily="18" charset="0"/>
            </a:rPr>
            <a:t>это активная форма обучения, направленная на личностную поддержку профессиональной деятельности педагога. </a:t>
          </a:r>
        </a:p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lang="ru-RU" sz="1800" b="1" dirty="0" smtClean="0">
            <a:latin typeface="Calibri" pitchFamily="34" charset="0"/>
            <a:cs typeface="Times New Roman" pitchFamily="18" charset="0"/>
          </a:endParaRPr>
        </a:p>
        <a:p>
          <a:endParaRPr lang="ru-RU" dirty="0"/>
        </a:p>
      </dgm:t>
    </dgm:pt>
    <dgm:pt modelId="{66E6C419-2AE8-4280-879E-7F5CC3D2A56A}" type="parTrans" cxnId="{6E4BFF1A-5C6A-4FDA-81A4-C3138B943D8D}">
      <dgm:prSet/>
      <dgm:spPr/>
      <dgm:t>
        <a:bodyPr/>
        <a:lstStyle/>
        <a:p>
          <a:endParaRPr lang="ru-RU"/>
        </a:p>
      </dgm:t>
    </dgm:pt>
    <dgm:pt modelId="{34EC9F75-1E20-4E1A-A25C-705CEA9A6A1F}" type="sibTrans" cxnId="{6E4BFF1A-5C6A-4FDA-81A4-C3138B943D8D}">
      <dgm:prSet/>
      <dgm:spPr/>
      <dgm:t>
        <a:bodyPr/>
        <a:lstStyle/>
        <a:p>
          <a:endParaRPr lang="ru-RU"/>
        </a:p>
      </dgm:t>
    </dgm:pt>
    <dgm:pt modelId="{0961E95C-050B-4A97-8E46-764268E87386}">
      <dgm:prSet phldrT="[Текст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dirty="0" smtClean="0">
              <a:latin typeface="Calibri" pitchFamily="34" charset="0"/>
              <a:ea typeface="Calibri" pitchFamily="34" charset="0"/>
              <a:cs typeface="Calibri" pitchFamily="34" charset="0"/>
            </a:rPr>
            <a:t>К</a:t>
          </a:r>
          <a:r>
            <a:rPr kumimoji="0" lang="ru-RU" sz="2200" b="1" i="0" u="none" strike="noStrike" cap="none" normalizeH="0" baseline="0" dirty="0" smtClean="0">
              <a:ln/>
              <a:effectLst/>
              <a:latin typeface="Calibri" pitchFamily="34" charset="0"/>
              <a:ea typeface="Calibri" pitchFamily="34" charset="0"/>
              <a:cs typeface="Calibri" pitchFamily="34" charset="0"/>
            </a:rPr>
            <a:t>оманда</a:t>
          </a:r>
          <a:r>
            <a:rPr kumimoji="0" lang="ru-RU" sz="2200" b="1" i="0" u="none" strike="noStrike" cap="none" normalizeH="0" dirty="0" smtClean="0">
              <a:ln/>
              <a:effectLst/>
              <a:latin typeface="Calibri" pitchFamily="34" charset="0"/>
              <a:ea typeface="Calibri" pitchFamily="34" charset="0"/>
              <a:cs typeface="Calibri" pitchFamily="34" charset="0"/>
            </a:rPr>
            <a:t> ничего не делает </a:t>
          </a:r>
          <a:endParaRPr kumimoji="0" lang="ru-RU" sz="2200" b="1" i="0" u="none" strike="noStrike" cap="none" normalizeH="0" dirty="0" smtClean="0">
            <a:ln/>
            <a:effectLst/>
            <a:latin typeface="Calibri" pitchFamily="34" charset="0"/>
            <a:ea typeface="Calibri" pitchFamily="34" charset="0"/>
            <a:cs typeface="Calibri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2200" b="1" i="0" u="none" strike="noStrike" cap="none" normalizeH="0" dirty="0" smtClean="0">
              <a:ln/>
              <a:effectLst/>
              <a:latin typeface="Calibri" pitchFamily="34" charset="0"/>
              <a:ea typeface="Calibri" pitchFamily="34" charset="0"/>
              <a:cs typeface="Calibri" pitchFamily="34" charset="0"/>
            </a:rPr>
            <a:t>за </a:t>
          </a:r>
          <a:r>
            <a:rPr kumimoji="0" lang="ru-RU" sz="2200" b="1" i="0" u="none" strike="noStrike" cap="none" normalizeH="0" dirty="0" smtClean="0">
              <a:ln/>
              <a:effectLst/>
              <a:latin typeface="Calibri" pitchFamily="34" charset="0"/>
              <a:ea typeface="Calibri" pitchFamily="34" charset="0"/>
              <a:cs typeface="Calibri" pitchFamily="34" charset="0"/>
            </a:rPr>
            <a:t>конкурсанта, она делает вместе с ним,</a:t>
          </a:r>
          <a:r>
            <a:rPr lang="ru-RU" sz="2200" dirty="0" smtClean="0">
              <a:latin typeface="Calibri" pitchFamily="34" charset="0"/>
              <a:cs typeface="Calibri" pitchFamily="34" charset="0"/>
            </a:rPr>
            <a:t> содействует обучению и </a:t>
          </a:r>
          <a:r>
            <a:rPr lang="ru-RU" sz="2200" b="1" dirty="0" smtClean="0">
              <a:latin typeface="Calibri" pitchFamily="34" charset="0"/>
              <a:cs typeface="Calibri" pitchFamily="34" charset="0"/>
            </a:rPr>
            <a:t>развитию другого человека</a:t>
          </a:r>
          <a:endParaRPr kumimoji="0" lang="ru-RU" sz="2200" b="1" i="0" u="none" strike="noStrike" cap="none" normalizeH="0" dirty="0" smtClean="0">
            <a:ln/>
            <a:effectLst/>
            <a:latin typeface="Calibri" pitchFamily="34" charset="0"/>
            <a:ea typeface="Calibri" pitchFamily="34" charset="0"/>
            <a:cs typeface="Calibri" pitchFamily="34" charset="0"/>
          </a:endParaRPr>
        </a:p>
        <a:p>
          <a:pPr defTabSz="2622550">
            <a:lnSpc>
              <a:spcPct val="90000"/>
            </a:lnSpc>
          </a:pPr>
          <a:endParaRPr lang="ru-RU" dirty="0"/>
        </a:p>
      </dgm:t>
    </dgm:pt>
    <dgm:pt modelId="{3594F671-7277-45FD-AF07-EC5438A48F80}" type="parTrans" cxnId="{9E40CD21-9B77-4DD7-AD34-D65A1084326D}">
      <dgm:prSet/>
      <dgm:spPr/>
      <dgm:t>
        <a:bodyPr/>
        <a:lstStyle/>
        <a:p>
          <a:endParaRPr lang="ru-RU"/>
        </a:p>
      </dgm:t>
    </dgm:pt>
    <dgm:pt modelId="{5167F28C-AC3F-4D2E-A770-9ECC16ED32B8}" type="sibTrans" cxnId="{9E40CD21-9B77-4DD7-AD34-D65A1084326D}">
      <dgm:prSet/>
      <dgm:spPr/>
      <dgm:t>
        <a:bodyPr/>
        <a:lstStyle/>
        <a:p>
          <a:endParaRPr lang="ru-RU"/>
        </a:p>
      </dgm:t>
    </dgm:pt>
    <dgm:pt modelId="{CD840E56-1C83-4060-BF21-5268C85B58CD}">
      <dgm:prSet phldrT="[Текст]" custT="1"/>
      <dgm:spPr/>
      <dgm:t>
        <a:bodyPr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2200" b="1" i="0" u="none" strike="noStrike" cap="none" normalizeH="0" baseline="0" dirty="0" smtClean="0">
              <a:ln/>
              <a:effectLst/>
              <a:latin typeface="Calibri" pitchFamily="34" charset="0"/>
              <a:ea typeface="Calibri" pitchFamily="34" charset="0"/>
              <a:cs typeface="Times New Roman" pitchFamily="18" charset="0"/>
            </a:rPr>
            <a:t>Команда помогает </a:t>
          </a:r>
          <a:r>
            <a:rPr kumimoji="0" lang="ru-RU" sz="2200" i="0" u="none" strike="noStrike" cap="none" normalizeH="0" baseline="0" dirty="0" smtClean="0">
              <a:ln/>
              <a:effectLst/>
              <a:latin typeface="Calibri" pitchFamily="34" charset="0"/>
              <a:ea typeface="Calibri" pitchFamily="34" charset="0"/>
              <a:cs typeface="Times New Roman" pitchFamily="18" charset="0"/>
            </a:rPr>
            <a:t>найти наиболее эффективный способ решения и воплощения </a:t>
          </a:r>
          <a:endParaRPr kumimoji="0" lang="ru-RU" sz="2200" i="0" u="none" strike="noStrike" cap="none" normalizeH="0" baseline="0" dirty="0" smtClean="0">
            <a:ln/>
            <a:effectLst/>
            <a:latin typeface="Calibri" pitchFamily="34" charset="0"/>
            <a:ea typeface="Calibri" pitchFamily="34" charset="0"/>
            <a:cs typeface="Times New Roman" pitchFamily="18" charset="0"/>
          </a:endParaRPr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2200" i="0" u="none" strike="noStrike" cap="none" normalizeH="0" baseline="0" dirty="0" smtClean="0">
              <a:ln/>
              <a:effectLst/>
              <a:latin typeface="Calibri" pitchFamily="34" charset="0"/>
              <a:ea typeface="Calibri" pitchFamily="34" charset="0"/>
              <a:cs typeface="Times New Roman" pitchFamily="18" charset="0"/>
            </a:rPr>
            <a:t>на </a:t>
          </a:r>
          <a:r>
            <a:rPr kumimoji="0" lang="ru-RU" sz="2200" i="0" u="none" strike="noStrike" cap="none" normalizeH="0" baseline="0" dirty="0" smtClean="0">
              <a:ln/>
              <a:effectLst/>
              <a:latin typeface="Calibri" pitchFamily="34" charset="0"/>
              <a:ea typeface="Calibri" pitchFamily="34" charset="0"/>
              <a:cs typeface="Times New Roman" pitchFamily="18" charset="0"/>
            </a:rPr>
            <a:t>практике с использованием необходимых ресурсов</a:t>
          </a:r>
        </a:p>
        <a:p>
          <a:pPr algn="ctr"/>
          <a:endParaRPr lang="ru-RU" dirty="0"/>
        </a:p>
      </dgm:t>
    </dgm:pt>
    <dgm:pt modelId="{2E8551B8-0FDA-4555-84D6-2F6AE99A9CF8}" type="parTrans" cxnId="{F61A1E90-BAD4-4A36-B485-F733659A4765}">
      <dgm:prSet/>
      <dgm:spPr/>
      <dgm:t>
        <a:bodyPr/>
        <a:lstStyle/>
        <a:p>
          <a:endParaRPr lang="ru-RU"/>
        </a:p>
      </dgm:t>
    </dgm:pt>
    <dgm:pt modelId="{2613ECBC-1728-4AAE-95BD-9E6209FCB913}" type="sibTrans" cxnId="{F61A1E90-BAD4-4A36-B485-F733659A4765}">
      <dgm:prSet/>
      <dgm:spPr/>
      <dgm:t>
        <a:bodyPr/>
        <a:lstStyle/>
        <a:p>
          <a:endParaRPr lang="ru-RU"/>
        </a:p>
      </dgm:t>
    </dgm:pt>
    <dgm:pt modelId="{C777C3FC-BBE9-481A-B007-9D0E183E9179}" type="pres">
      <dgm:prSet presAssocID="{56EED910-679A-4D11-B225-2B54F0EBD8B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3BA74E7-13BF-454D-9A08-054080202246}" type="pres">
      <dgm:prSet presAssocID="{7F1CD57A-F2EE-4220-BD00-DDDCDC1BD442}" presName="vertOne" presStyleCnt="0"/>
      <dgm:spPr/>
    </dgm:pt>
    <dgm:pt modelId="{2726DD03-10C4-4777-8AB5-518F3793F171}" type="pres">
      <dgm:prSet presAssocID="{7F1CD57A-F2EE-4220-BD00-DDDCDC1BD442}" presName="txOne" presStyleLbl="node0" presStyleIdx="0" presStyleCnt="1" custLinFactNeighborX="-37" custLinFactNeighborY="-3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5404CA-FC81-468B-B20A-45E0058AAF55}" type="pres">
      <dgm:prSet presAssocID="{7F1CD57A-F2EE-4220-BD00-DDDCDC1BD442}" presName="parTransOne" presStyleCnt="0"/>
      <dgm:spPr/>
    </dgm:pt>
    <dgm:pt modelId="{0989AFC7-FDEF-40F8-8B29-C8D37AD653A3}" type="pres">
      <dgm:prSet presAssocID="{7F1CD57A-F2EE-4220-BD00-DDDCDC1BD442}" presName="horzOne" presStyleCnt="0"/>
      <dgm:spPr/>
    </dgm:pt>
    <dgm:pt modelId="{61CCA56C-F44C-4C75-A84D-2C5638DA7E3E}" type="pres">
      <dgm:prSet presAssocID="{0961E95C-050B-4A97-8E46-764268E87386}" presName="vertTwo" presStyleCnt="0"/>
      <dgm:spPr/>
    </dgm:pt>
    <dgm:pt modelId="{843CB20F-8F75-4E7D-AD5F-1A5B5576D57C}" type="pres">
      <dgm:prSet presAssocID="{0961E95C-050B-4A97-8E46-764268E87386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F5C58E-0373-4D56-B443-0790812CF0E5}" type="pres">
      <dgm:prSet presAssocID="{0961E95C-050B-4A97-8E46-764268E87386}" presName="horzTwo" presStyleCnt="0"/>
      <dgm:spPr/>
    </dgm:pt>
    <dgm:pt modelId="{D4D023CB-9C7A-45BA-898C-AE71E9871DE4}" type="pres">
      <dgm:prSet presAssocID="{5167F28C-AC3F-4D2E-A770-9ECC16ED32B8}" presName="sibSpaceTwo" presStyleCnt="0"/>
      <dgm:spPr/>
    </dgm:pt>
    <dgm:pt modelId="{949E194E-9260-480A-8555-89D9545CD3E4}" type="pres">
      <dgm:prSet presAssocID="{CD840E56-1C83-4060-BF21-5268C85B58CD}" presName="vertTwo" presStyleCnt="0"/>
      <dgm:spPr/>
    </dgm:pt>
    <dgm:pt modelId="{CDFDDFAC-2272-4403-A910-ADE73F8AD249}" type="pres">
      <dgm:prSet presAssocID="{CD840E56-1C83-4060-BF21-5268C85B58CD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494B48-6D9D-49C4-973F-02F223BE3F6F}" type="pres">
      <dgm:prSet presAssocID="{CD840E56-1C83-4060-BF21-5268C85B58CD}" presName="horzTwo" presStyleCnt="0"/>
      <dgm:spPr/>
    </dgm:pt>
  </dgm:ptLst>
  <dgm:cxnLst>
    <dgm:cxn modelId="{6E4BFF1A-5C6A-4FDA-81A4-C3138B943D8D}" srcId="{56EED910-679A-4D11-B225-2B54F0EBD8B2}" destId="{7F1CD57A-F2EE-4220-BD00-DDDCDC1BD442}" srcOrd="0" destOrd="0" parTransId="{66E6C419-2AE8-4280-879E-7F5CC3D2A56A}" sibTransId="{34EC9F75-1E20-4E1A-A25C-705CEA9A6A1F}"/>
    <dgm:cxn modelId="{CC810FA9-A93A-4211-8979-F1A7AEF33F07}" type="presOf" srcId="{7F1CD57A-F2EE-4220-BD00-DDDCDC1BD442}" destId="{2726DD03-10C4-4777-8AB5-518F3793F171}" srcOrd="0" destOrd="0" presId="urn:microsoft.com/office/officeart/2005/8/layout/hierarchy4"/>
    <dgm:cxn modelId="{B292E191-7864-458A-BBF7-B0A9B323733E}" type="presOf" srcId="{CD840E56-1C83-4060-BF21-5268C85B58CD}" destId="{CDFDDFAC-2272-4403-A910-ADE73F8AD249}" srcOrd="0" destOrd="0" presId="urn:microsoft.com/office/officeart/2005/8/layout/hierarchy4"/>
    <dgm:cxn modelId="{591BC143-5FFE-4410-B474-27953AF85B98}" type="presOf" srcId="{0961E95C-050B-4A97-8E46-764268E87386}" destId="{843CB20F-8F75-4E7D-AD5F-1A5B5576D57C}" srcOrd="0" destOrd="0" presId="urn:microsoft.com/office/officeart/2005/8/layout/hierarchy4"/>
    <dgm:cxn modelId="{B4B07C3E-0A9B-4715-BBCB-4FD3D41CA7A3}" type="presOf" srcId="{56EED910-679A-4D11-B225-2B54F0EBD8B2}" destId="{C777C3FC-BBE9-481A-B007-9D0E183E9179}" srcOrd="0" destOrd="0" presId="urn:microsoft.com/office/officeart/2005/8/layout/hierarchy4"/>
    <dgm:cxn modelId="{F61A1E90-BAD4-4A36-B485-F733659A4765}" srcId="{7F1CD57A-F2EE-4220-BD00-DDDCDC1BD442}" destId="{CD840E56-1C83-4060-BF21-5268C85B58CD}" srcOrd="1" destOrd="0" parTransId="{2E8551B8-0FDA-4555-84D6-2F6AE99A9CF8}" sibTransId="{2613ECBC-1728-4AAE-95BD-9E6209FCB913}"/>
    <dgm:cxn modelId="{9E40CD21-9B77-4DD7-AD34-D65A1084326D}" srcId="{7F1CD57A-F2EE-4220-BD00-DDDCDC1BD442}" destId="{0961E95C-050B-4A97-8E46-764268E87386}" srcOrd="0" destOrd="0" parTransId="{3594F671-7277-45FD-AF07-EC5438A48F80}" sibTransId="{5167F28C-AC3F-4D2E-A770-9ECC16ED32B8}"/>
    <dgm:cxn modelId="{3D77FD97-9266-4A19-BBC9-B8D4BF050B25}" type="presParOf" srcId="{C777C3FC-BBE9-481A-B007-9D0E183E9179}" destId="{83BA74E7-13BF-454D-9A08-054080202246}" srcOrd="0" destOrd="0" presId="urn:microsoft.com/office/officeart/2005/8/layout/hierarchy4"/>
    <dgm:cxn modelId="{AF301F14-607F-4AAC-8166-487F50F734D0}" type="presParOf" srcId="{83BA74E7-13BF-454D-9A08-054080202246}" destId="{2726DD03-10C4-4777-8AB5-518F3793F171}" srcOrd="0" destOrd="0" presId="urn:microsoft.com/office/officeart/2005/8/layout/hierarchy4"/>
    <dgm:cxn modelId="{313BB350-1421-4AD1-BBD8-74177BA558E2}" type="presParOf" srcId="{83BA74E7-13BF-454D-9A08-054080202246}" destId="{245404CA-FC81-468B-B20A-45E0058AAF55}" srcOrd="1" destOrd="0" presId="urn:microsoft.com/office/officeart/2005/8/layout/hierarchy4"/>
    <dgm:cxn modelId="{688A8EC9-8DC2-4E07-BF20-05DDEDF02E06}" type="presParOf" srcId="{83BA74E7-13BF-454D-9A08-054080202246}" destId="{0989AFC7-FDEF-40F8-8B29-C8D37AD653A3}" srcOrd="2" destOrd="0" presId="urn:microsoft.com/office/officeart/2005/8/layout/hierarchy4"/>
    <dgm:cxn modelId="{F677019D-EECE-4559-A68C-1D5927F7E583}" type="presParOf" srcId="{0989AFC7-FDEF-40F8-8B29-C8D37AD653A3}" destId="{61CCA56C-F44C-4C75-A84D-2C5638DA7E3E}" srcOrd="0" destOrd="0" presId="urn:microsoft.com/office/officeart/2005/8/layout/hierarchy4"/>
    <dgm:cxn modelId="{A91FE62C-DF87-4855-BB70-20F2FFC4654F}" type="presParOf" srcId="{61CCA56C-F44C-4C75-A84D-2C5638DA7E3E}" destId="{843CB20F-8F75-4E7D-AD5F-1A5B5576D57C}" srcOrd="0" destOrd="0" presId="urn:microsoft.com/office/officeart/2005/8/layout/hierarchy4"/>
    <dgm:cxn modelId="{EAE0676C-A69F-4C04-B23E-46500F5A85FF}" type="presParOf" srcId="{61CCA56C-F44C-4C75-A84D-2C5638DA7E3E}" destId="{AEF5C58E-0373-4D56-B443-0790812CF0E5}" srcOrd="1" destOrd="0" presId="urn:microsoft.com/office/officeart/2005/8/layout/hierarchy4"/>
    <dgm:cxn modelId="{87CDD35F-3F4D-431F-B1D3-C9FF83AAF69D}" type="presParOf" srcId="{0989AFC7-FDEF-40F8-8B29-C8D37AD653A3}" destId="{D4D023CB-9C7A-45BA-898C-AE71E9871DE4}" srcOrd="1" destOrd="0" presId="urn:microsoft.com/office/officeart/2005/8/layout/hierarchy4"/>
    <dgm:cxn modelId="{A5E4FE18-99CD-4A86-9F79-B4F8F4C9B14D}" type="presParOf" srcId="{0989AFC7-FDEF-40F8-8B29-C8D37AD653A3}" destId="{949E194E-9260-480A-8555-89D9545CD3E4}" srcOrd="2" destOrd="0" presId="urn:microsoft.com/office/officeart/2005/8/layout/hierarchy4"/>
    <dgm:cxn modelId="{738C1C6F-B8B4-4D09-826A-79FB53ADC1E6}" type="presParOf" srcId="{949E194E-9260-480A-8555-89D9545CD3E4}" destId="{CDFDDFAC-2272-4403-A910-ADE73F8AD249}" srcOrd="0" destOrd="0" presId="urn:microsoft.com/office/officeart/2005/8/layout/hierarchy4"/>
    <dgm:cxn modelId="{45D89436-9DFC-4A84-9ABB-CE858CBB4F38}" type="presParOf" srcId="{949E194E-9260-480A-8555-89D9545CD3E4}" destId="{C1494B48-6D9D-49C4-973F-02F223BE3F6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5DA37D-FA3E-4FE5-ABD5-348E5A00B3DA}">
      <dsp:nvSpPr>
        <dsp:cNvPr id="0" name=""/>
        <dsp:cNvSpPr/>
      </dsp:nvSpPr>
      <dsp:spPr>
        <a:xfrm>
          <a:off x="4488942" y="2116560"/>
          <a:ext cx="3074698" cy="7827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3784"/>
              </a:lnTo>
              <a:lnTo>
                <a:pt x="3074698" y="543784"/>
              </a:lnTo>
              <a:lnTo>
                <a:pt x="3074698" y="782772"/>
              </a:lnTo>
            </a:path>
          </a:pathLst>
        </a:custGeom>
        <a:noFill/>
        <a:ln w="222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97F9F0-BF70-4955-8BCC-5862A48BBA0A}">
      <dsp:nvSpPr>
        <dsp:cNvPr id="0" name=""/>
        <dsp:cNvSpPr/>
      </dsp:nvSpPr>
      <dsp:spPr>
        <a:xfrm>
          <a:off x="4443222" y="2116560"/>
          <a:ext cx="91440" cy="7213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2369"/>
              </a:lnTo>
              <a:lnTo>
                <a:pt x="56451" y="482369"/>
              </a:lnTo>
              <a:lnTo>
                <a:pt x="56451" y="721357"/>
              </a:lnTo>
            </a:path>
          </a:pathLst>
        </a:custGeom>
        <a:noFill/>
        <a:ln w="222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836428-E8FD-43BB-BF5F-04914E86B7CA}">
      <dsp:nvSpPr>
        <dsp:cNvPr id="0" name=""/>
        <dsp:cNvSpPr/>
      </dsp:nvSpPr>
      <dsp:spPr>
        <a:xfrm>
          <a:off x="1293715" y="2116560"/>
          <a:ext cx="3195226" cy="782772"/>
        </a:xfrm>
        <a:custGeom>
          <a:avLst/>
          <a:gdLst/>
          <a:ahLst/>
          <a:cxnLst/>
          <a:rect l="0" t="0" r="0" b="0"/>
          <a:pathLst>
            <a:path>
              <a:moveTo>
                <a:pt x="3195226" y="0"/>
              </a:moveTo>
              <a:lnTo>
                <a:pt x="3195226" y="543784"/>
              </a:lnTo>
              <a:lnTo>
                <a:pt x="0" y="543784"/>
              </a:lnTo>
              <a:lnTo>
                <a:pt x="0" y="782772"/>
              </a:lnTo>
            </a:path>
          </a:pathLst>
        </a:custGeom>
        <a:noFill/>
        <a:ln w="222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8BC0F7-4B29-493E-B6CE-21A61628BF2E}">
      <dsp:nvSpPr>
        <dsp:cNvPr id="0" name=""/>
        <dsp:cNvSpPr/>
      </dsp:nvSpPr>
      <dsp:spPr>
        <a:xfrm>
          <a:off x="3199048" y="478396"/>
          <a:ext cx="2579786" cy="163816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E339FC-5677-4002-A801-A8F8088DEF6B}">
      <dsp:nvSpPr>
        <dsp:cNvPr id="0" name=""/>
        <dsp:cNvSpPr/>
      </dsp:nvSpPr>
      <dsp:spPr>
        <a:xfrm>
          <a:off x="3485691" y="750707"/>
          <a:ext cx="2579786" cy="1638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Bookman Old Style" pitchFamily="18" charset="0"/>
            </a:rPr>
            <a:t>Объяснить,</a:t>
          </a:r>
          <a:r>
            <a:rPr lang="ru-RU" sz="1700" b="1" kern="1200" dirty="0" smtClean="0">
              <a:latin typeface="Bookman Old Style" pitchFamily="18" charset="0"/>
            </a:rPr>
            <a:t> как победить на конкурсе – невозможно, </a:t>
          </a:r>
          <a:r>
            <a:rPr lang="ru-RU" sz="1700" kern="1200" dirty="0" smtClean="0">
              <a:latin typeface="Bookman Old Style" pitchFamily="18" charset="0"/>
            </a:rPr>
            <a:t>можно лишь подсказать:</a:t>
          </a:r>
          <a:endParaRPr lang="ru-RU" sz="1700" kern="1200" dirty="0">
            <a:latin typeface="Bookman Old Style" pitchFamily="18" charset="0"/>
          </a:endParaRPr>
        </a:p>
      </dsp:txBody>
      <dsp:txXfrm>
        <a:off x="3533671" y="798687"/>
        <a:ext cx="2483826" cy="1542204"/>
      </dsp:txXfrm>
    </dsp:sp>
    <dsp:sp modelId="{03741B49-4B43-4F2F-BCB3-E588C087E19A}">
      <dsp:nvSpPr>
        <dsp:cNvPr id="0" name=""/>
        <dsp:cNvSpPr/>
      </dsp:nvSpPr>
      <dsp:spPr>
        <a:xfrm>
          <a:off x="3822" y="2899333"/>
          <a:ext cx="2579786" cy="163816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29B654-72B3-43D7-893E-2B2F97B18641}">
      <dsp:nvSpPr>
        <dsp:cNvPr id="0" name=""/>
        <dsp:cNvSpPr/>
      </dsp:nvSpPr>
      <dsp:spPr>
        <a:xfrm>
          <a:off x="290465" y="3171644"/>
          <a:ext cx="2579786" cy="1638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Bookman Old Style" pitchFamily="18" charset="0"/>
            </a:rPr>
            <a:t>На что </a:t>
          </a:r>
          <a:r>
            <a:rPr lang="ru-RU" sz="1700" b="1" kern="1200" dirty="0" smtClean="0">
              <a:latin typeface="Bookman Old Style" pitchFamily="18" charset="0"/>
            </a:rPr>
            <a:t>нужно обратить внимание</a:t>
          </a:r>
          <a:endParaRPr lang="ru-RU" sz="1700" kern="1200" dirty="0">
            <a:latin typeface="Bookman Old Style" pitchFamily="18" charset="0"/>
          </a:endParaRPr>
        </a:p>
      </dsp:txBody>
      <dsp:txXfrm>
        <a:off x="338445" y="3219624"/>
        <a:ext cx="2483826" cy="1542204"/>
      </dsp:txXfrm>
    </dsp:sp>
    <dsp:sp modelId="{9A901D97-5A78-42E3-BDA1-4AB191D5067F}">
      <dsp:nvSpPr>
        <dsp:cNvPr id="0" name=""/>
        <dsp:cNvSpPr/>
      </dsp:nvSpPr>
      <dsp:spPr>
        <a:xfrm>
          <a:off x="3227890" y="2837918"/>
          <a:ext cx="2543566" cy="171807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4CD093-C4C7-4FCB-86FC-8B56FE6F3E59}">
      <dsp:nvSpPr>
        <dsp:cNvPr id="0" name=""/>
        <dsp:cNvSpPr/>
      </dsp:nvSpPr>
      <dsp:spPr>
        <a:xfrm>
          <a:off x="3514533" y="3110229"/>
          <a:ext cx="2543566" cy="1718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Bookman Old Style" pitchFamily="18" charset="0"/>
            </a:rPr>
            <a:t>В каком </a:t>
          </a:r>
          <a:r>
            <a:rPr lang="ru-RU" sz="1700" b="1" kern="1200" dirty="0" smtClean="0">
              <a:latin typeface="Bookman Old Style" pitchFamily="18" charset="0"/>
            </a:rPr>
            <a:t>направлении плыть, </a:t>
          </a:r>
          <a:r>
            <a:rPr lang="ru-RU" sz="1700" kern="1200" dirty="0" smtClean="0">
              <a:latin typeface="Bookman Old Style" pitchFamily="18" charset="0"/>
            </a:rPr>
            <a:t>чтобы достичь наилучших результатов</a:t>
          </a:r>
          <a:endParaRPr lang="ru-RU" sz="1700" kern="1200" dirty="0">
            <a:latin typeface="Bookman Old Style" pitchFamily="18" charset="0"/>
          </a:endParaRPr>
        </a:p>
      </dsp:txBody>
      <dsp:txXfrm>
        <a:off x="3564854" y="3160550"/>
        <a:ext cx="2442924" cy="1617432"/>
      </dsp:txXfrm>
    </dsp:sp>
    <dsp:sp modelId="{F8EE2B71-E430-40D6-9097-8B1748A47A8A}">
      <dsp:nvSpPr>
        <dsp:cNvPr id="0" name=""/>
        <dsp:cNvSpPr/>
      </dsp:nvSpPr>
      <dsp:spPr>
        <a:xfrm>
          <a:off x="6273747" y="2899333"/>
          <a:ext cx="2579786" cy="163816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45DCEA-89DB-45F8-A151-44DCBDFC0BC8}">
      <dsp:nvSpPr>
        <dsp:cNvPr id="0" name=""/>
        <dsp:cNvSpPr/>
      </dsp:nvSpPr>
      <dsp:spPr>
        <a:xfrm>
          <a:off x="6560390" y="3171644"/>
          <a:ext cx="2579786" cy="1638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Bookman Old Style" pitchFamily="18" charset="0"/>
            </a:rPr>
            <a:t>Чего следует избегать</a:t>
          </a:r>
          <a:endParaRPr lang="ru-RU" sz="1700" b="1" kern="1200" dirty="0">
            <a:latin typeface="Bookman Old Style" pitchFamily="18" charset="0"/>
          </a:endParaRPr>
        </a:p>
      </dsp:txBody>
      <dsp:txXfrm>
        <a:off x="6608370" y="3219624"/>
        <a:ext cx="2483826" cy="15422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71163F-AD7A-4B77-A52D-6CA0F86A6648}">
      <dsp:nvSpPr>
        <dsp:cNvPr id="0" name=""/>
        <dsp:cNvSpPr/>
      </dsp:nvSpPr>
      <dsp:spPr>
        <a:xfrm>
          <a:off x="244684" y="1552652"/>
          <a:ext cx="4302042" cy="258122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R="0" lvl="0" algn="ctr" defTabSz="10223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  <a:defRPr/>
          </a:pPr>
          <a:r>
            <a:rPr lang="ru-RU" sz="2300" b="1" kern="1200" dirty="0" smtClean="0">
              <a:solidFill>
                <a:schemeClr val="tx1"/>
              </a:solidFill>
            </a:rPr>
            <a:t>Команда помогает</a:t>
          </a:r>
          <a:r>
            <a:rPr lang="ru-RU" sz="2300" kern="1200" dirty="0" smtClean="0">
              <a:solidFill>
                <a:schemeClr val="tx1"/>
              </a:solidFill>
            </a:rPr>
            <a:t> продумать стратегию и тактику «игры», различные варианты  конструирования </a:t>
          </a:r>
          <a:r>
            <a:rPr lang="ru-RU" sz="2300" kern="1200" dirty="0" err="1" smtClean="0">
              <a:solidFill>
                <a:schemeClr val="tx1"/>
              </a:solidFill>
            </a:rPr>
            <a:t>воспитательно</a:t>
          </a:r>
          <a:r>
            <a:rPr lang="ru-RU" sz="2300" kern="1200" dirty="0" smtClean="0">
              <a:solidFill>
                <a:schemeClr val="tx1"/>
              </a:solidFill>
            </a:rPr>
            <a:t>-образовательного процесса в условиях конкретной образовательной ситуации.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244684" y="1552652"/>
        <a:ext cx="4302042" cy="2581225"/>
      </dsp:txXfrm>
    </dsp:sp>
    <dsp:sp modelId="{E644D490-B353-40FD-912C-8BE55E5EE120}">
      <dsp:nvSpPr>
        <dsp:cNvPr id="0" name=""/>
        <dsp:cNvSpPr/>
      </dsp:nvSpPr>
      <dsp:spPr>
        <a:xfrm>
          <a:off x="4624809" y="1552652"/>
          <a:ext cx="4302042" cy="2581225"/>
        </a:xfrm>
        <a:prstGeom prst="rect">
          <a:avLst/>
        </a:prstGeom>
        <a:solidFill>
          <a:schemeClr val="accent3">
            <a:hueOff val="5497000"/>
            <a:satOff val="-3971"/>
            <a:lumOff val="1471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Помогает распределить</a:t>
          </a:r>
          <a:r>
            <a:rPr lang="ru-RU" sz="2300" kern="1200" dirty="0" smtClean="0">
              <a:solidFill>
                <a:schemeClr val="tx1"/>
              </a:solidFill>
            </a:rPr>
            <a:t>, разумное сочетание репродуктивного, поискового и творческого компонентов в педагогическом  мероприятии.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4624809" y="1552652"/>
        <a:ext cx="4302042" cy="2581225"/>
      </dsp:txXfrm>
    </dsp:sp>
    <dsp:sp modelId="{05726F28-E0E7-4C39-8B1D-037A0DE3BBA7}">
      <dsp:nvSpPr>
        <dsp:cNvPr id="0" name=""/>
        <dsp:cNvSpPr/>
      </dsp:nvSpPr>
      <dsp:spPr>
        <a:xfrm>
          <a:off x="54383" y="4181905"/>
          <a:ext cx="8982106" cy="1107913"/>
        </a:xfrm>
        <a:prstGeom prst="rect">
          <a:avLst/>
        </a:prstGeom>
        <a:solidFill>
          <a:schemeClr val="accent3">
            <a:hueOff val="10993999"/>
            <a:satOff val="-7943"/>
            <a:lumOff val="2941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R="0" lvl="0" algn="ctr" defTabSz="10223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  <a:defRPr/>
          </a:pPr>
          <a:r>
            <a:rPr lang="ru-RU" sz="2300" b="1" kern="1200" dirty="0" smtClean="0">
              <a:solidFill>
                <a:schemeClr val="tx1"/>
              </a:solidFill>
            </a:rPr>
            <a:t>Команда</a:t>
          </a:r>
          <a:r>
            <a:rPr lang="ru-RU" sz="2300" kern="1200" dirty="0" smtClean="0">
              <a:solidFill>
                <a:schemeClr val="tx1"/>
              </a:solidFill>
            </a:rPr>
            <a:t> - тренирует, наставляет, воодушевляет, т.е. осуществляет </a:t>
          </a:r>
          <a:r>
            <a:rPr lang="ru-RU" sz="2300" b="1" kern="1200" dirty="0" smtClean="0">
              <a:solidFill>
                <a:schemeClr val="tx1"/>
              </a:solidFill>
            </a:rPr>
            <a:t>развивающее консультирование.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54383" y="4181905"/>
        <a:ext cx="8982106" cy="11079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6DD03-10C4-4777-8AB5-518F3793F171}">
      <dsp:nvSpPr>
        <dsp:cNvPr id="0" name=""/>
        <dsp:cNvSpPr/>
      </dsp:nvSpPr>
      <dsp:spPr>
        <a:xfrm>
          <a:off x="0" y="0"/>
          <a:ext cx="8845439" cy="191492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fontAlgn="base">
            <a:spcBef>
              <a:spcPct val="0"/>
            </a:spcBef>
            <a:spcAft>
              <a:spcPct val="0"/>
            </a:spcAft>
          </a:pPr>
          <a:r>
            <a:rPr kumimoji="0" lang="ru-RU" sz="2800" b="1" i="0" u="none" strike="noStrike" kern="1200" cap="none" normalizeH="0" baseline="0" dirty="0" smtClean="0">
              <a:ln/>
              <a:effectLst/>
              <a:latin typeface="Calibri" pitchFamily="34" charset="0"/>
              <a:ea typeface="Calibri" pitchFamily="34" charset="0"/>
              <a:cs typeface="Times New Roman" pitchFamily="18" charset="0"/>
            </a:rPr>
            <a:t>Работа команды – </a:t>
          </a:r>
          <a:r>
            <a:rPr kumimoji="0" lang="ru-RU" sz="2800" i="0" u="none" strike="noStrike" kern="1200" cap="none" normalizeH="0" baseline="0" dirty="0" smtClean="0">
              <a:ln/>
              <a:effectLst/>
              <a:latin typeface="Calibri" pitchFamily="34" charset="0"/>
              <a:ea typeface="Calibri" pitchFamily="34" charset="0"/>
              <a:cs typeface="Times New Roman" pitchFamily="18" charset="0"/>
            </a:rPr>
            <a:t>это активная форма обучения, направленная на личностную поддержку профессиональной деятельности педагога. </a:t>
          </a:r>
        </a:p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lang="ru-RU" sz="1800" b="1" kern="1200" dirty="0" smtClean="0">
            <a:latin typeface="Calibri" pitchFamily="34" charset="0"/>
            <a:cs typeface="Times New Roman" pitchFamily="18" charset="0"/>
          </a:endParaRPr>
        </a:p>
        <a:p>
          <a:pPr>
            <a:spcBef>
              <a:spcPct val="0"/>
            </a:spcBef>
          </a:pPr>
          <a:endParaRPr lang="ru-RU" kern="1200" dirty="0"/>
        </a:p>
      </dsp:txBody>
      <dsp:txXfrm>
        <a:off x="56086" y="56086"/>
        <a:ext cx="8733267" cy="1802749"/>
      </dsp:txXfrm>
    </dsp:sp>
    <dsp:sp modelId="{843CB20F-8F75-4E7D-AD5F-1A5B5576D57C}">
      <dsp:nvSpPr>
        <dsp:cNvPr id="0" name=""/>
        <dsp:cNvSpPr/>
      </dsp:nvSpPr>
      <dsp:spPr>
        <a:xfrm>
          <a:off x="3267" y="2148787"/>
          <a:ext cx="4244452" cy="191492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kern="1200" dirty="0" smtClean="0">
              <a:latin typeface="Calibri" pitchFamily="34" charset="0"/>
              <a:ea typeface="Calibri" pitchFamily="34" charset="0"/>
              <a:cs typeface="Calibri" pitchFamily="34" charset="0"/>
            </a:rPr>
            <a:t>К</a:t>
          </a:r>
          <a:r>
            <a:rPr kumimoji="0" lang="ru-RU" sz="2200" b="1" i="0" u="none" strike="noStrike" kern="1200" cap="none" normalizeH="0" baseline="0" dirty="0" smtClean="0">
              <a:ln/>
              <a:effectLst/>
              <a:latin typeface="Calibri" pitchFamily="34" charset="0"/>
              <a:ea typeface="Calibri" pitchFamily="34" charset="0"/>
              <a:cs typeface="Calibri" pitchFamily="34" charset="0"/>
            </a:rPr>
            <a:t>оманда</a:t>
          </a:r>
          <a:r>
            <a:rPr kumimoji="0" lang="ru-RU" sz="2200" b="1" i="0" u="none" strike="noStrike" kern="1200" cap="none" normalizeH="0" dirty="0" smtClean="0">
              <a:ln/>
              <a:effectLst/>
              <a:latin typeface="Calibri" pitchFamily="34" charset="0"/>
              <a:ea typeface="Calibri" pitchFamily="34" charset="0"/>
              <a:cs typeface="Calibri" pitchFamily="34" charset="0"/>
            </a:rPr>
            <a:t> ничего не делает </a:t>
          </a:r>
          <a:endParaRPr kumimoji="0" lang="ru-RU" sz="2200" b="1" i="0" u="none" strike="noStrike" kern="1200" cap="none" normalizeH="0" dirty="0" smtClean="0">
            <a:ln/>
            <a:effectLst/>
            <a:latin typeface="Calibri" pitchFamily="34" charset="0"/>
            <a:ea typeface="Calibri" pitchFamily="34" charset="0"/>
            <a:cs typeface="Calibri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2200" b="1" i="0" u="none" strike="noStrike" kern="1200" cap="none" normalizeH="0" dirty="0" smtClean="0">
              <a:ln/>
              <a:effectLst/>
              <a:latin typeface="Calibri" pitchFamily="34" charset="0"/>
              <a:ea typeface="Calibri" pitchFamily="34" charset="0"/>
              <a:cs typeface="Calibri" pitchFamily="34" charset="0"/>
            </a:rPr>
            <a:t>за </a:t>
          </a:r>
          <a:r>
            <a:rPr kumimoji="0" lang="ru-RU" sz="2200" b="1" i="0" u="none" strike="noStrike" kern="1200" cap="none" normalizeH="0" dirty="0" smtClean="0">
              <a:ln/>
              <a:effectLst/>
              <a:latin typeface="Calibri" pitchFamily="34" charset="0"/>
              <a:ea typeface="Calibri" pitchFamily="34" charset="0"/>
              <a:cs typeface="Calibri" pitchFamily="34" charset="0"/>
            </a:rPr>
            <a:t>конкурсанта, она делает вместе с ним,</a:t>
          </a:r>
          <a:r>
            <a:rPr lang="ru-RU" sz="2200" kern="1200" dirty="0" smtClean="0">
              <a:latin typeface="Calibri" pitchFamily="34" charset="0"/>
              <a:cs typeface="Calibri" pitchFamily="34" charset="0"/>
            </a:rPr>
            <a:t> содействует обучению и </a:t>
          </a:r>
          <a:r>
            <a:rPr lang="ru-RU" sz="2200" b="1" kern="1200" dirty="0" smtClean="0">
              <a:latin typeface="Calibri" pitchFamily="34" charset="0"/>
              <a:cs typeface="Calibri" pitchFamily="34" charset="0"/>
            </a:rPr>
            <a:t>развитию другого человека</a:t>
          </a:r>
          <a:endParaRPr kumimoji="0" lang="ru-RU" sz="2200" b="1" i="0" u="none" strike="noStrike" kern="1200" cap="none" normalizeH="0" dirty="0" smtClean="0">
            <a:ln/>
            <a:effectLst/>
            <a:latin typeface="Calibri" pitchFamily="34" charset="0"/>
            <a:ea typeface="Calibri" pitchFamily="34" charset="0"/>
            <a:cs typeface="Calibri" pitchFamily="34" charset="0"/>
          </a:endParaRPr>
        </a:p>
        <a:p>
          <a:pPr defTabSz="2622550">
            <a:lnSpc>
              <a:spcPct val="90000"/>
            </a:lnSpc>
            <a:spcBef>
              <a:spcPct val="0"/>
            </a:spcBef>
          </a:pPr>
          <a:endParaRPr lang="ru-RU" kern="1200" dirty="0"/>
        </a:p>
      </dsp:txBody>
      <dsp:txXfrm>
        <a:off x="59353" y="2204873"/>
        <a:ext cx="4132280" cy="1802749"/>
      </dsp:txXfrm>
    </dsp:sp>
    <dsp:sp modelId="{CDFDDFAC-2272-4403-A910-ADE73F8AD249}">
      <dsp:nvSpPr>
        <dsp:cNvPr id="0" name=""/>
        <dsp:cNvSpPr/>
      </dsp:nvSpPr>
      <dsp:spPr>
        <a:xfrm>
          <a:off x="4604254" y="2148787"/>
          <a:ext cx="4244452" cy="191492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2200" b="1" i="0" u="none" strike="noStrike" kern="1200" cap="none" normalizeH="0" baseline="0" dirty="0" smtClean="0">
              <a:ln/>
              <a:effectLst/>
              <a:latin typeface="Calibri" pitchFamily="34" charset="0"/>
              <a:ea typeface="Calibri" pitchFamily="34" charset="0"/>
              <a:cs typeface="Times New Roman" pitchFamily="18" charset="0"/>
            </a:rPr>
            <a:t>Команда помогает </a:t>
          </a:r>
          <a:r>
            <a:rPr kumimoji="0" lang="ru-RU" sz="2200" i="0" u="none" strike="noStrike" kern="1200" cap="none" normalizeH="0" baseline="0" dirty="0" smtClean="0">
              <a:ln/>
              <a:effectLst/>
              <a:latin typeface="Calibri" pitchFamily="34" charset="0"/>
              <a:ea typeface="Calibri" pitchFamily="34" charset="0"/>
              <a:cs typeface="Times New Roman" pitchFamily="18" charset="0"/>
            </a:rPr>
            <a:t>найти наиболее эффективный способ решения и воплощения </a:t>
          </a:r>
          <a:endParaRPr kumimoji="0" lang="ru-RU" sz="2200" i="0" u="none" strike="noStrike" kern="1200" cap="none" normalizeH="0" baseline="0" dirty="0" smtClean="0">
            <a:ln/>
            <a:effectLst/>
            <a:latin typeface="Calibri" pitchFamily="34" charset="0"/>
            <a:ea typeface="Calibri" pitchFamily="34" charset="0"/>
            <a:cs typeface="Times New Roman" pitchFamily="18" charset="0"/>
          </a:endParaRPr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2200" i="0" u="none" strike="noStrike" kern="1200" cap="none" normalizeH="0" baseline="0" dirty="0" smtClean="0">
              <a:ln/>
              <a:effectLst/>
              <a:latin typeface="Calibri" pitchFamily="34" charset="0"/>
              <a:ea typeface="Calibri" pitchFamily="34" charset="0"/>
              <a:cs typeface="Times New Roman" pitchFamily="18" charset="0"/>
            </a:rPr>
            <a:t>на </a:t>
          </a:r>
          <a:r>
            <a:rPr kumimoji="0" lang="ru-RU" sz="2200" i="0" u="none" strike="noStrike" kern="1200" cap="none" normalizeH="0" baseline="0" dirty="0" smtClean="0">
              <a:ln/>
              <a:effectLst/>
              <a:latin typeface="Calibri" pitchFamily="34" charset="0"/>
              <a:ea typeface="Calibri" pitchFamily="34" charset="0"/>
              <a:cs typeface="Times New Roman" pitchFamily="18" charset="0"/>
            </a:rPr>
            <a:t>практике с использованием необходимых ресурсов</a:t>
          </a:r>
        </a:p>
        <a:p>
          <a:pPr algn="ctr">
            <a:spcBef>
              <a:spcPct val="0"/>
            </a:spcBef>
          </a:pPr>
          <a:endParaRPr lang="ru-RU" kern="1200" dirty="0"/>
        </a:p>
      </dsp:txBody>
      <dsp:txXfrm>
        <a:off x="4660340" y="2204873"/>
        <a:ext cx="4132280" cy="18027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ACA81D-C300-4452-AE28-B68D43E29527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8A1A7F-3AFC-4A92-A00E-457A2603C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96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A1A7F-3AFC-4A92-A00E-457A2603CB7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111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A1A7F-3AFC-4A92-A00E-457A2603CB7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663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A1A7F-3AFC-4A92-A00E-457A2603CB7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821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3027-E093-49DF-AD80-2EC34D9ABDEB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DDCF-7492-4206-B1FE-9743BC60F7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3027-E093-49DF-AD80-2EC34D9ABDEB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DDCF-7492-4206-B1FE-9743BC60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3027-E093-49DF-AD80-2EC34D9ABDEB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DDCF-7492-4206-B1FE-9743BC60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3027-E093-49DF-AD80-2EC34D9ABDEB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DDCF-7492-4206-B1FE-9743BC60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3027-E093-49DF-AD80-2EC34D9ABDEB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DDCF-7492-4206-B1FE-9743BC60F7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3027-E093-49DF-AD80-2EC34D9ABDEB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DDCF-7492-4206-B1FE-9743BC60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3027-E093-49DF-AD80-2EC34D9ABDEB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DDCF-7492-4206-B1FE-9743BC60F72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3027-E093-49DF-AD80-2EC34D9ABDEB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DDCF-7492-4206-B1FE-9743BC60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3027-E093-49DF-AD80-2EC34D9ABDEB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DDCF-7492-4206-B1FE-9743BC60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3027-E093-49DF-AD80-2EC34D9ABDEB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DDCF-7492-4206-B1FE-9743BC60F72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3027-E093-49DF-AD80-2EC34D9ABDEB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DDCF-7492-4206-B1FE-9743BC60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2CB3027-E093-49DF-AD80-2EC34D9ABDEB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7776DDCF-7492-4206-B1FE-9743BC60F7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566541" y="476672"/>
            <a:ext cx="7577459" cy="216058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О подготовке педагогического мероприятия с детьми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 rot="10800000" flipV="1">
            <a:off x="611560" y="2708920"/>
            <a:ext cx="7992888" cy="20161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500" b="1" dirty="0" smtClean="0">
                <a:solidFill>
                  <a:srgbClr val="002060"/>
                </a:solidFill>
                <a:latin typeface="Gabriola" pitchFamily="82" charset="0"/>
              </a:rPr>
              <a:t>Методические рекомендации по подготовке педагогов к участию в профессиональном конкурсе  </a:t>
            </a:r>
          </a:p>
          <a:p>
            <a:endParaRPr lang="ru-RU" i="1" dirty="0">
              <a:latin typeface="Cambria" pitchFamily="18" charset="0"/>
            </a:endParaRPr>
          </a:p>
        </p:txBody>
      </p:sp>
      <p:pic>
        <p:nvPicPr>
          <p:cNvPr id="65538" name="Picture 2" descr="C:\Users\Admin\Desktop\vospitatel_goda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836712"/>
            <a:ext cx="1315021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499992" y="4958575"/>
            <a:ext cx="4392488" cy="95410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1"/>
                </a:solidFill>
                <a:latin typeface="Book Antiqua" pitchFamily="18" charset="0"/>
              </a:rPr>
              <a:t>Фирсова Н. Н.  –  </a:t>
            </a:r>
          </a:p>
          <a:p>
            <a:r>
              <a:rPr lang="ru-RU" sz="2400" b="1" i="1" dirty="0" smtClean="0">
                <a:solidFill>
                  <a:schemeClr val="accent1"/>
                </a:solidFill>
                <a:latin typeface="Book Antiqua" pitchFamily="18" charset="0"/>
              </a:rPr>
              <a:t>Заслуженный </a:t>
            </a:r>
            <a:r>
              <a:rPr lang="ru-RU" sz="2400" b="1" i="1" dirty="0">
                <a:solidFill>
                  <a:schemeClr val="accent1"/>
                </a:solidFill>
                <a:latin typeface="Book Antiqua" pitchFamily="18" charset="0"/>
              </a:rPr>
              <a:t>У</a:t>
            </a:r>
            <a:r>
              <a:rPr lang="ru-RU" sz="2400" b="1" i="1" dirty="0" smtClean="0">
                <a:solidFill>
                  <a:schemeClr val="accent1"/>
                </a:solidFill>
                <a:latin typeface="Book Antiqua" pitchFamily="18" charset="0"/>
              </a:rPr>
              <a:t>читель РФ</a:t>
            </a:r>
            <a:endParaRPr lang="ru-RU" sz="2400" b="1" i="1" dirty="0">
              <a:solidFill>
                <a:schemeClr val="accent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571604" y="357166"/>
            <a:ext cx="7254869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8704" y="1773978"/>
            <a:ext cx="8795407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marL="285750" indent="-285750" algn="ctr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400" dirty="0" smtClean="0"/>
              <a:t>Существуют два способа воздействия на людей: </a:t>
            </a:r>
            <a:r>
              <a:rPr lang="ru-RU" sz="2400" b="1" dirty="0" smtClean="0"/>
              <a:t>«способ убеждать» </a:t>
            </a:r>
            <a:r>
              <a:rPr lang="ru-RU" sz="2400" dirty="0" smtClean="0"/>
              <a:t>и наиболее эффективный </a:t>
            </a:r>
            <a:r>
              <a:rPr lang="ru-RU" sz="2400" b="1" dirty="0" smtClean="0"/>
              <a:t>«способ понравиться»</a:t>
            </a:r>
          </a:p>
          <a:p>
            <a:pPr algn="ctr"/>
            <a:r>
              <a:rPr lang="ru-RU" sz="2400" b="1" dirty="0" smtClean="0"/>
              <a:t>     </a:t>
            </a:r>
            <a:r>
              <a:rPr lang="ru-RU" sz="2400" b="1" i="1" dirty="0" smtClean="0"/>
              <a:t>Задача конкурсанта: и убедить! и понравиться</a:t>
            </a:r>
            <a:r>
              <a:rPr lang="ru-RU" sz="2400" b="1" i="1" dirty="0"/>
              <a:t>!</a:t>
            </a:r>
            <a:endParaRPr lang="ru-RU" sz="2400" b="1" i="1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a typeface="Times New Roman" pitchFamily="18" charset="0"/>
                <a:cs typeface="Arial" pitchFamily="34" charset="0"/>
              </a:rPr>
              <a:t>При формировании первого впечатления о конкурсанте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a typeface="Times New Roman" pitchFamily="18" charset="0"/>
                <a:cs typeface="Arial" pitchFamily="34" charset="0"/>
              </a:rPr>
              <a:t>одежда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a typeface="Times New Roman" pitchFamily="18" charset="0"/>
                <a:cs typeface="Arial" pitchFamily="34" charset="0"/>
              </a:rPr>
              <a:t>всегда фиксируется аудиторией как знак привлекательности или непривлекательности. При общении с людьми она выполняет три функции: презентационную, регуляторную, информационную.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ctrTitle" idx="4294967295"/>
          </p:nvPr>
        </p:nvSpPr>
        <p:spPr>
          <a:xfrm>
            <a:off x="-540568" y="414909"/>
            <a:ext cx="9036496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Технология </a:t>
            </a:r>
            <a:r>
              <a:rPr lang="ru-RU" sz="4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личного обаяния...</a:t>
            </a:r>
            <a:br>
              <a:rPr lang="ru-RU" sz="4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1203966"/>
            <a:ext cx="7272808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err="1">
                <a:latin typeface="Book Antiqua" pitchFamily="18" charset="0"/>
              </a:rPr>
              <a:t>Имиджелогия</a:t>
            </a:r>
            <a:r>
              <a:rPr lang="ru-RU" sz="2000" b="1" dirty="0">
                <a:latin typeface="Book Antiqua" pitchFamily="18" charset="0"/>
              </a:rPr>
              <a:t> </a:t>
            </a:r>
            <a:r>
              <a:rPr lang="ru-RU" sz="2000" dirty="0">
                <a:latin typeface="Book Antiqua" pitchFamily="18" charset="0"/>
              </a:rPr>
              <a:t>–</a:t>
            </a:r>
            <a:r>
              <a:rPr lang="ru-RU" sz="2000" i="1" dirty="0">
                <a:latin typeface="Book Antiqua" pitchFamily="18" charset="0"/>
              </a:rPr>
              <a:t> </a:t>
            </a:r>
            <a:r>
              <a:rPr lang="ru-RU" sz="2000" dirty="0">
                <a:latin typeface="Book Antiqua" pitchFamily="18" charset="0"/>
              </a:rPr>
              <a:t>это технология воздействия на людей, </a:t>
            </a:r>
            <a:endParaRPr lang="ru-RU" sz="2000" dirty="0" smtClean="0">
              <a:latin typeface="Book Antiqua" pitchFamily="18" charset="0"/>
            </a:endParaRPr>
          </a:p>
          <a:p>
            <a:pPr algn="ctr"/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>
                <a:latin typeface="Book Antiqua" pitchFamily="18" charset="0"/>
              </a:rPr>
              <a:t>которая как-будто совершенно не относится к теме…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554" y="4790188"/>
            <a:ext cx="8973709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Из чего складывается имидж?</a:t>
            </a:r>
          </a:p>
          <a:p>
            <a:pPr algn="ctr"/>
            <a:r>
              <a:rPr lang="ru-RU" sz="2400" dirty="0"/>
              <a:t>На имидж влияет буквально все, в том числе </a:t>
            </a:r>
            <a:r>
              <a:rPr lang="ru-RU" sz="2400" b="1" dirty="0"/>
              <a:t>слова, поступки,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одежда, прическа</a:t>
            </a:r>
            <a:r>
              <a:rPr lang="ru-RU" sz="2400" b="1" dirty="0"/>
              <a:t>, </a:t>
            </a:r>
            <a:r>
              <a:rPr lang="ru-RU" sz="2400" b="1" dirty="0" smtClean="0"/>
              <a:t>обувь</a:t>
            </a:r>
            <a:r>
              <a:rPr lang="ru-RU" sz="2400" b="1" dirty="0"/>
              <a:t>, мимика (как мы улыбаемся, грустим), </a:t>
            </a:r>
            <a:r>
              <a:rPr lang="ru-RU" sz="2400" b="1" dirty="0" smtClean="0"/>
              <a:t>походка</a:t>
            </a:r>
            <a:r>
              <a:rPr lang="ru-RU" sz="2400" b="1" dirty="0"/>
              <a:t>, жесты, осанка, лексика, манера </a:t>
            </a:r>
            <a:r>
              <a:rPr lang="ru-RU" sz="2400" b="1" dirty="0" smtClean="0"/>
              <a:t>говорить</a:t>
            </a:r>
          </a:p>
          <a:p>
            <a:pPr algn="ctr"/>
            <a:r>
              <a:rPr lang="ru-RU" sz="2400" b="1" dirty="0" smtClean="0"/>
              <a:t> </a:t>
            </a:r>
            <a:r>
              <a:rPr lang="ru-RU" sz="2400" dirty="0"/>
              <a:t>и т.д.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4" y="240774"/>
            <a:ext cx="1008112" cy="977868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-42078" y="-201066"/>
            <a:ext cx="9144000" cy="151330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algn="ct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тайм роман"/>
              </a:rPr>
              <a:t>Поработав </a:t>
            </a:r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тайм роман"/>
              </a:rPr>
              <a:t>на </a:t>
            </a:r>
            <a:endParaRPr lang="ru-RU" sz="32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тайм роман"/>
            </a:endParaRPr>
          </a:p>
          <a:p>
            <a:pPr algn="ct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тайм роман"/>
              </a:rPr>
              <a:t>респектабельный имидж</a:t>
            </a:r>
            <a:endParaRPr kumimoji="0" lang="ru-RU" sz="3200" b="1" u="none" strike="noStrike" kern="120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uLnTx/>
              <a:uFillTx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1319344"/>
            <a:ext cx="900115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400" i="1" dirty="0">
                <a:latin typeface="Comic Sans MS" pitchFamily="66" charset="0"/>
              </a:rPr>
              <a:t>В</a:t>
            </a:r>
            <a:r>
              <a:rPr lang="ru-RU" sz="2400" i="1" dirty="0" smtClean="0">
                <a:latin typeface="Comic Sans MS" pitchFamily="66" charset="0"/>
              </a:rPr>
              <a:t>ы обнаружите, что он начинает работать на вас. Окружающие станут приписывать вам такие качества, как компетентность, надежность и профессионализм.</a:t>
            </a: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ü"/>
            </a:pPr>
            <a:endParaRPr lang="ru-RU" sz="2000" dirty="0" smtClean="0">
              <a:latin typeface="Comic Sans MS" pitchFamily="66" charset="0"/>
            </a:endParaRP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400" b="1" dirty="0" smtClean="0">
                <a:latin typeface="Book Antiqua" pitchFamily="18" charset="0"/>
              </a:rPr>
              <a:t>Деловой </a:t>
            </a:r>
            <a:r>
              <a:rPr lang="ru-RU" sz="2400" b="1" dirty="0" smtClean="0">
                <a:latin typeface="Book Antiqua" pitchFamily="18" charset="0"/>
              </a:rPr>
              <a:t>этикет </a:t>
            </a:r>
            <a:r>
              <a:rPr lang="ru-RU" sz="2400" dirty="0" smtClean="0">
                <a:latin typeface="Book Antiqua" pitchFamily="18" charset="0"/>
              </a:rPr>
              <a:t>- инструмент </a:t>
            </a:r>
            <a:r>
              <a:rPr lang="ru-RU" sz="2400" dirty="0" err="1" smtClean="0">
                <a:latin typeface="Book Antiqua" pitchFamily="18" charset="0"/>
              </a:rPr>
              <a:t>самопрезентации</a:t>
            </a:r>
            <a:r>
              <a:rPr lang="ru-RU" sz="2400" dirty="0" smtClean="0">
                <a:latin typeface="Book Antiqua" pitchFamily="18" charset="0"/>
              </a:rPr>
              <a:t>, построение  отношений  с аудиторией.</a:t>
            </a: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400" b="1" dirty="0" smtClean="0">
                <a:latin typeface="Book Antiqua" pitchFamily="18" charset="0"/>
              </a:rPr>
              <a:t>Невербальная </a:t>
            </a:r>
            <a:r>
              <a:rPr lang="ru-RU" sz="2400" b="1" dirty="0" smtClean="0">
                <a:latin typeface="Book Antiqua" pitchFamily="18" charset="0"/>
              </a:rPr>
              <a:t>коммуникация - </a:t>
            </a:r>
            <a:r>
              <a:rPr lang="ru-RU" sz="2400" dirty="0" smtClean="0">
                <a:latin typeface="Book Antiqua" pitchFamily="18" charset="0"/>
              </a:rPr>
              <a:t>то, что мы говорим без слов, используя мимику, жесты, позы.</a:t>
            </a: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400" b="1" dirty="0" smtClean="0">
                <a:latin typeface="Book Antiqua" pitchFamily="18" charset="0"/>
              </a:rPr>
              <a:t>Специфика речи </a:t>
            </a:r>
            <a:r>
              <a:rPr lang="ru-RU" sz="2400" dirty="0" smtClean="0">
                <a:latin typeface="Book Antiqua" pitchFamily="18" charset="0"/>
              </a:rPr>
              <a:t>– настрой речи должен быть живым, бодрым, настойчивым.</a:t>
            </a: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400" b="1" dirty="0" smtClean="0">
                <a:latin typeface="Book Antiqua" pitchFamily="18" charset="0"/>
              </a:rPr>
              <a:t>Внешность</a:t>
            </a:r>
            <a:r>
              <a:rPr lang="ru-RU" sz="2400" dirty="0" smtClean="0">
                <a:latin typeface="Book Antiqua" pitchFamily="18" charset="0"/>
              </a:rPr>
              <a:t> – при формировании первого впечатления о конкурсанте одежда всегда фиксируется аудиторией как знак привлекательности и непривлекательности.</a:t>
            </a:r>
            <a:endParaRPr lang="ru-RU" sz="2400" dirty="0">
              <a:latin typeface="Book Antiqua" pitchFamily="18" charset="0"/>
            </a:endParaRPr>
          </a:p>
        </p:txBody>
      </p:sp>
      <p:pic>
        <p:nvPicPr>
          <p:cNvPr id="9" name="Picture 2" descr="C:\Users\Admin\Desktop\vospitatel_goda_1.png"/>
          <p:cNvPicPr>
            <a:picLocks noChangeAspect="1" noChangeArrowheads="1"/>
          </p:cNvPicPr>
          <p:nvPr/>
        </p:nvPicPr>
        <p:blipFill rotWithShape="1">
          <a:blip r:embed="rId2" cstate="print"/>
          <a:srcRect b="23077"/>
          <a:stretch/>
        </p:blipFill>
        <p:spPr bwMode="auto">
          <a:xfrm>
            <a:off x="107505" y="66674"/>
            <a:ext cx="1296144" cy="1252670"/>
          </a:xfrm>
          <a:prstGeom prst="ellipse">
            <a:avLst/>
          </a:prstGeom>
          <a:ln w="5715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571604" y="357166"/>
            <a:ext cx="7254869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590112"/>
            <a:ext cx="7992888" cy="677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solidFill>
                  <a:srgbClr val="C00000"/>
                </a:solidFill>
                <a:latin typeface="Gabriola" pitchFamily="82" charset="0"/>
              </a:rPr>
              <a:t>Факторы успешности проведения мероприятия</a:t>
            </a:r>
            <a:endParaRPr lang="ru-RU" sz="3800" dirty="0">
              <a:solidFill>
                <a:srgbClr val="C00000"/>
              </a:solidFill>
              <a:latin typeface="Gabriola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148" y="1627742"/>
            <a:ext cx="892899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400" b="1" dirty="0"/>
              <a:t>Творческая работа </a:t>
            </a:r>
            <a:r>
              <a:rPr lang="ru-RU" sz="2400" b="1" dirty="0" smtClean="0"/>
              <a:t>команды</a:t>
            </a: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400" dirty="0" smtClean="0"/>
              <a:t>Хорошо составленный </a:t>
            </a:r>
            <a:r>
              <a:rPr lang="ru-RU" sz="2400" b="1" dirty="0" smtClean="0"/>
              <a:t>сценарий педагогического мероприятия</a:t>
            </a:r>
            <a:r>
              <a:rPr lang="ru-RU" sz="2400" dirty="0" smtClean="0"/>
              <a:t>, что бы оно вызывало удивление, изумление и восторг у </a:t>
            </a:r>
            <a:r>
              <a:rPr lang="ru-RU" sz="2400" dirty="0" smtClean="0"/>
              <a:t>детей </a:t>
            </a:r>
            <a:r>
              <a:rPr lang="ru-RU" sz="2400" dirty="0" smtClean="0"/>
              <a:t>и у жюри (мы же на конкурсе!)</a:t>
            </a:r>
            <a:endParaRPr lang="ru-RU" sz="2400" dirty="0"/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400" dirty="0" smtClean="0"/>
              <a:t>Умение </a:t>
            </a:r>
            <a:r>
              <a:rPr lang="ru-RU" sz="2400" b="1" i="1" dirty="0" smtClean="0"/>
              <a:t>использовать традиционные и новейшие способы </a:t>
            </a:r>
            <a:r>
              <a:rPr lang="ru-RU" sz="2400" dirty="0" smtClean="0"/>
              <a:t>передачи  знаний и навыков в соответствии  с поставленными задачами</a:t>
            </a: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400" dirty="0" smtClean="0"/>
              <a:t>Конкурсант  </a:t>
            </a:r>
            <a:r>
              <a:rPr lang="ru-RU" sz="2400" dirty="0" smtClean="0"/>
              <a:t>- </a:t>
            </a:r>
            <a:r>
              <a:rPr lang="ru-RU" sz="2400" b="1" dirty="0" smtClean="0"/>
              <a:t>«</a:t>
            </a:r>
            <a:r>
              <a:rPr lang="ru-RU" sz="2400" b="1" dirty="0" smtClean="0"/>
              <a:t>художник» </a:t>
            </a:r>
            <a:r>
              <a:rPr lang="ru-RU" sz="2400" b="1" dirty="0"/>
              <a:t>своего мероприятия</a:t>
            </a:r>
            <a:r>
              <a:rPr lang="ru-RU" sz="2400" dirty="0"/>
              <a:t>, </a:t>
            </a:r>
            <a:r>
              <a:rPr lang="ru-RU" sz="2400" dirty="0" smtClean="0"/>
              <a:t>он сценарист, режиссер, исполнитель, </a:t>
            </a:r>
            <a:r>
              <a:rPr lang="ru-RU" sz="2400" dirty="0"/>
              <a:t>что очень непросто. </a:t>
            </a:r>
            <a:endParaRPr lang="ru-RU" sz="2400" dirty="0" smtClean="0"/>
          </a:p>
          <a:p>
            <a:pPr algn="ctr">
              <a:buClr>
                <a:srgbClr val="C00000"/>
              </a:buClr>
            </a:pPr>
            <a:endParaRPr lang="ru-RU" dirty="0"/>
          </a:p>
          <a:p>
            <a:pPr algn="ctr">
              <a:buClr>
                <a:srgbClr val="C00000"/>
              </a:buClr>
            </a:pPr>
            <a:r>
              <a:rPr lang="ru-RU" sz="2800" b="1" i="1" dirty="0">
                <a:solidFill>
                  <a:srgbClr val="C00000"/>
                </a:solidFill>
                <a:latin typeface="Gabriola" pitchFamily="82" charset="0"/>
              </a:rPr>
              <a:t>И</a:t>
            </a:r>
            <a:r>
              <a:rPr lang="ru-RU" sz="2800" b="1" i="1" dirty="0" smtClean="0">
                <a:solidFill>
                  <a:srgbClr val="C00000"/>
                </a:solidFill>
                <a:latin typeface="Gabriola" pitchFamily="82" charset="0"/>
              </a:rPr>
              <a:t> </a:t>
            </a:r>
            <a:r>
              <a:rPr lang="ru-RU" sz="2800" b="1" i="1" dirty="0">
                <a:solidFill>
                  <a:srgbClr val="C00000"/>
                </a:solidFill>
                <a:latin typeface="Gabriola" pitchFamily="82" charset="0"/>
              </a:rPr>
              <a:t>без этого не получится то действо, которое должно рождать отклик в душах детей, симпатию и справедливую оценку жюри.</a:t>
            </a:r>
          </a:p>
          <a:p>
            <a:endParaRPr lang="ru-RU" sz="2800" b="1" i="1" dirty="0">
              <a:solidFill>
                <a:srgbClr val="C00000"/>
              </a:solidFill>
              <a:latin typeface="Gabriola" pitchFamily="8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08" y="439732"/>
            <a:ext cx="1008112" cy="977868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41644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548680"/>
            <a:ext cx="631900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Система подготовки конкурсантов в Рязанской области и уровень подготовки участников нашего региона достаточно высокий – три конкурсанта  Рязанской области </a:t>
            </a:r>
            <a:r>
              <a:rPr lang="ru-RU" sz="2400" dirty="0" smtClean="0"/>
              <a:t>в 2010, 2015 и 2017 годах вошли </a:t>
            </a:r>
            <a:r>
              <a:rPr lang="ru-RU" sz="2400" dirty="0" smtClean="0"/>
              <a:t>в десятку лучших педагогов России, в 2016 </a:t>
            </a:r>
            <a:r>
              <a:rPr lang="ru-RU" sz="2400" dirty="0" smtClean="0"/>
              <a:t>году </a:t>
            </a:r>
            <a:r>
              <a:rPr lang="ru-RU" sz="2400" dirty="0" smtClean="0"/>
              <a:t>наш </a:t>
            </a:r>
            <a:r>
              <a:rPr lang="ru-RU" sz="2400" dirty="0" smtClean="0"/>
              <a:t>педагог </a:t>
            </a:r>
            <a:r>
              <a:rPr lang="ru-RU" sz="2400" dirty="0" smtClean="0"/>
              <a:t>стал абсолютным победителем </a:t>
            </a:r>
            <a:r>
              <a:rPr lang="ru-RU" sz="2400" dirty="0"/>
              <a:t>Всероссийского </a:t>
            </a:r>
            <a:r>
              <a:rPr lang="ru-RU" sz="2400" dirty="0" smtClean="0"/>
              <a:t>конкурса. </a:t>
            </a:r>
          </a:p>
          <a:p>
            <a:endParaRPr lang="ru-RU" sz="2800" dirty="0">
              <a:latin typeface="+mj-lt"/>
            </a:endParaRPr>
          </a:p>
        </p:txBody>
      </p:sp>
      <p:pic>
        <p:nvPicPr>
          <p:cNvPr id="4" name="Picture 5" descr="D:\Documents and Settings\Администратор\Мои документы\Папки\Воспитатель года\Книжка\Изображение 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4416" y="2780928"/>
            <a:ext cx="2645486" cy="3527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F:\Документы\Катя\МИнистерство\rjazger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92696"/>
            <a:ext cx="1621372" cy="18233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8571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0"/>
            <a:ext cx="8388424" cy="1180887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>
                <a:solidFill>
                  <a:schemeClr val="bg1"/>
                </a:solidFill>
              </a:rPr>
              <a:t>Результаты  </a:t>
            </a:r>
            <a:r>
              <a:rPr lang="ru-RU" sz="2800" dirty="0">
                <a:solidFill>
                  <a:schemeClr val="bg1"/>
                </a:solidFill>
              </a:rPr>
              <a:t>участия во Всероссийских </a:t>
            </a:r>
            <a:r>
              <a:rPr lang="ru-RU" sz="2800" dirty="0" smtClean="0">
                <a:solidFill>
                  <a:schemeClr val="bg1"/>
                </a:solidFill>
              </a:rPr>
              <a:t>конкурсах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педагогов </a:t>
            </a:r>
            <a:r>
              <a:rPr lang="ru-RU" sz="2800" dirty="0">
                <a:solidFill>
                  <a:schemeClr val="tx1"/>
                </a:solidFill>
              </a:rPr>
              <a:t>Рязанской области</a:t>
            </a: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9" name="Picture 3" descr="D:\Documents and Settings\Администратор\Мои документы\Папки\Воспитатель года\ФОТО с конкурса ВОСПИТАТЕЛЬ ГОДА-2010\ФОТО КОНКУРС\коррекционные работы\SDC111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9125" y="917548"/>
            <a:ext cx="2984746" cy="223856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pSp>
        <p:nvGrpSpPr>
          <p:cNvPr id="27" name="Группа 26"/>
          <p:cNvGrpSpPr/>
          <p:nvPr/>
        </p:nvGrpSpPr>
        <p:grpSpPr>
          <a:xfrm>
            <a:off x="4459655" y="1511865"/>
            <a:ext cx="2383682" cy="1837031"/>
            <a:chOff x="3886055" y="947444"/>
            <a:chExt cx="2383682" cy="1837031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3886055" y="947444"/>
              <a:ext cx="2383682" cy="183703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Прямоугольник 28"/>
            <p:cNvSpPr/>
            <p:nvPr/>
          </p:nvSpPr>
          <p:spPr>
            <a:xfrm>
              <a:off x="3886055" y="947444"/>
              <a:ext cx="2383682" cy="18370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i="1" kern="1200" dirty="0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219026" y="2916848"/>
            <a:ext cx="2952328" cy="8640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>
                <a:solidFill>
                  <a:schemeClr val="tx1"/>
                </a:solidFill>
              </a:rPr>
              <a:t>Степахина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Ирина Владимировна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(2010 год)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737" y="929880"/>
            <a:ext cx="3262480" cy="2246298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2" name="Прямоугольник 31"/>
          <p:cNvSpPr/>
          <p:nvPr/>
        </p:nvSpPr>
        <p:spPr>
          <a:xfrm>
            <a:off x="5992613" y="2911464"/>
            <a:ext cx="2952328" cy="8640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>
                <a:solidFill>
                  <a:schemeClr val="tx1"/>
                </a:solidFill>
              </a:rPr>
              <a:t>Бурлакова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Ирина Владимировна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(2017 год)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9" name="Объект 9"/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1" t="11029"/>
          <a:stretch/>
        </p:blipFill>
        <p:spPr>
          <a:xfrm>
            <a:off x="2712481" y="3803168"/>
            <a:ext cx="3882211" cy="2372462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0" name="Прямоугольник 29"/>
          <p:cNvSpPr/>
          <p:nvPr/>
        </p:nvSpPr>
        <p:spPr>
          <a:xfrm>
            <a:off x="5004048" y="5646202"/>
            <a:ext cx="2952328" cy="8640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>
                <a:solidFill>
                  <a:schemeClr val="tx1"/>
                </a:solidFill>
              </a:rPr>
              <a:t>Стафурова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Екатерина Александровна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(2015 год)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02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336869"/>
            <a:ext cx="4032448" cy="4044032"/>
          </a:xfrm>
        </p:spPr>
        <p:txBody>
          <a:bodyPr>
            <a:normAutofit fontScale="90000"/>
          </a:bodyPr>
          <a:lstStyle/>
          <a:p>
            <a:pPr marL="72000" algn="ctr">
              <a:spcBef>
                <a:spcPts val="600"/>
              </a:spcBef>
              <a:spcAft>
                <a:spcPts val="600"/>
              </a:spcAft>
            </a:pPr>
            <a:r>
              <a:rPr lang="ru-RU" sz="3600" dirty="0" err="1" smtClean="0">
                <a:latin typeface="+mn-lt"/>
              </a:rPr>
              <a:t>Смалева</a:t>
            </a:r>
            <a:r>
              <a:rPr lang="ru-RU" sz="3600" dirty="0" smtClean="0">
                <a:latin typeface="+mn-lt"/>
              </a:rPr>
              <a:t> 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Екатерина </a:t>
            </a: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>Николаевна</a:t>
            </a: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i="1" dirty="0" smtClean="0">
                <a:solidFill>
                  <a:srgbClr val="C00000"/>
                </a:solidFill>
              </a:rPr>
              <a:t>Абсолютный </a:t>
            </a:r>
            <a:r>
              <a:rPr lang="ru-RU" sz="2700" i="1" dirty="0">
                <a:solidFill>
                  <a:srgbClr val="C00000"/>
                </a:solidFill>
              </a:rPr>
              <a:t>победитель </a:t>
            </a:r>
            <a:r>
              <a:rPr lang="ru-RU" sz="2700" i="1" dirty="0" smtClean="0">
                <a:solidFill>
                  <a:srgbClr val="C00000"/>
                </a:solidFill>
              </a:rPr>
              <a:t/>
            </a:r>
            <a:br>
              <a:rPr lang="ru-RU" sz="2700" i="1" dirty="0" smtClean="0">
                <a:solidFill>
                  <a:srgbClr val="C00000"/>
                </a:solidFill>
              </a:rPr>
            </a:br>
            <a:r>
              <a:rPr lang="ru-RU" sz="2700" i="1" dirty="0" smtClean="0">
                <a:solidFill>
                  <a:srgbClr val="C00000"/>
                </a:solidFill>
              </a:rPr>
              <a:t>Всероссийского  профессионального конкурса-</a:t>
            </a:r>
            <a:br>
              <a:rPr lang="ru-RU" sz="2700" i="1" dirty="0" smtClean="0">
                <a:solidFill>
                  <a:srgbClr val="C00000"/>
                </a:solidFill>
              </a:rPr>
            </a:br>
            <a:r>
              <a:rPr lang="ru-RU" sz="2700" i="1" dirty="0" smtClean="0">
                <a:solidFill>
                  <a:srgbClr val="C00000"/>
                </a:solidFill>
              </a:rPr>
              <a:t>«Воспитатель года России»</a:t>
            </a:r>
            <a:r>
              <a:rPr lang="ru-RU" sz="2700" i="1" dirty="0">
                <a:solidFill>
                  <a:srgbClr val="C00000"/>
                </a:solidFill>
              </a:rPr>
              <a:t/>
            </a:r>
            <a:br>
              <a:rPr lang="ru-RU" sz="2700" i="1" dirty="0">
                <a:solidFill>
                  <a:srgbClr val="C00000"/>
                </a:solidFill>
              </a:rPr>
            </a:br>
            <a:r>
              <a:rPr lang="ru-RU" sz="900" dirty="0"/>
              <a:t> </a:t>
            </a:r>
            <a:r>
              <a:rPr lang="ru-RU" sz="900" dirty="0" smtClean="0"/>
              <a:t>                                                           </a:t>
            </a:r>
            <a:br>
              <a:rPr lang="ru-RU" sz="900" dirty="0" smtClean="0"/>
            </a:br>
            <a:r>
              <a:rPr lang="ru-RU" sz="2700" dirty="0" smtClean="0">
                <a:latin typeface="+mn-lt"/>
              </a:rPr>
              <a:t>2016 год </a:t>
            </a:r>
            <a:r>
              <a:rPr lang="ru-RU" sz="2700" dirty="0" smtClean="0"/>
              <a:t>                                     </a:t>
            </a:r>
            <a:endParaRPr lang="ru-RU" sz="2700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05" t="4056" r="30069" b="35109"/>
          <a:stretch/>
        </p:blipFill>
        <p:spPr>
          <a:xfrm>
            <a:off x="4644008" y="1438571"/>
            <a:ext cx="3749185" cy="3840628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723923" y="-99392"/>
            <a:ext cx="8388424" cy="11967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dirty="0" smtClean="0">
                <a:solidFill>
                  <a:schemeClr val="bg1"/>
                </a:solidFill>
              </a:rPr>
              <a:t>Результаты  участия во Всероссийских конкурсах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педагогов Рязанской области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81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571604" y="357166"/>
            <a:ext cx="7254869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395537" y="3284984"/>
            <a:ext cx="8430936" cy="9906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Всем 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творческих 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успехов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!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28666"/>
            <a:ext cx="1359141" cy="1318366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734620"/>
            <a:ext cx="2158867" cy="1706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6897" y="404664"/>
            <a:ext cx="8750206" cy="1800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>
            <a:normAutofit fontScale="25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200" b="1" i="1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62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200" b="1" i="1" u="none" strike="noStrike" kern="1200" normalizeH="0" baseline="0" noProof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200" b="1" i="1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62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200" b="1" i="1" u="none" strike="noStrike" kern="1200" normalizeH="0" baseline="0" noProof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ctr">
              <a:spcBef>
                <a:spcPct val="0"/>
              </a:spcBef>
              <a:defRPr/>
            </a:pPr>
            <a:endParaRPr kumimoji="0" lang="ru-RU" sz="12800" b="1" i="1" u="none" strike="noStrike" kern="1200" normalizeH="0" baseline="0" noProof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ctr">
              <a:spcBef>
                <a:spcPct val="0"/>
              </a:spcBef>
              <a:defRPr/>
            </a:pPr>
            <a:endParaRPr lang="ru-RU" sz="128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ctr">
              <a:spcBef>
                <a:spcPct val="0"/>
              </a:spcBef>
              <a:defRPr/>
            </a:pPr>
            <a:endParaRPr kumimoji="0" lang="ru-RU" sz="12800" b="1" i="1" u="none" strike="noStrike" kern="1200" normalizeH="0" baseline="0" noProof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ctr">
              <a:spcBef>
                <a:spcPct val="0"/>
              </a:spcBef>
              <a:defRPr/>
            </a:pPr>
            <a:endParaRPr lang="ru-RU" sz="128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ctr">
              <a:spcBef>
                <a:spcPct val="0"/>
              </a:spcBef>
              <a:defRPr/>
            </a:pPr>
            <a:endParaRPr kumimoji="0" lang="ru-RU" sz="12000" b="1" u="none" strike="noStrike" kern="1200" normalizeH="0" baseline="0" noProof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Century Schoolbook" pitchFamily="18" charset="0"/>
              <a:ea typeface="Arial Unicode MS" pitchFamily="34" charset="-128"/>
              <a:cs typeface="Arial Unicode MS" pitchFamily="34" charset="-128"/>
            </a:endParaRPr>
          </a:p>
          <a:p>
            <a:pPr lvl="0" algn="ctr">
              <a:spcBef>
                <a:spcPct val="0"/>
              </a:spcBef>
              <a:defRPr/>
            </a:pPr>
            <a:endParaRPr lang="ru-RU" sz="1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entury Schoolbook" pitchFamily="18" charset="0"/>
              <a:ea typeface="Arial Unicode MS" pitchFamily="34" charset="-128"/>
              <a:cs typeface="Arial Unicode MS" pitchFamily="34" charset="-128"/>
            </a:endParaRPr>
          </a:p>
          <a:p>
            <a:pPr lvl="0" algn="ctr">
              <a:spcBef>
                <a:spcPct val="0"/>
              </a:spcBef>
              <a:defRPr/>
            </a:pPr>
            <a:endParaRPr kumimoji="0" lang="ru-RU" sz="12000" b="1" u="none" strike="noStrike" kern="1200" normalizeH="0" baseline="0" noProof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Century Schoolbook" pitchFamily="18" charset="0"/>
              <a:ea typeface="Arial Unicode MS" pitchFamily="34" charset="-128"/>
              <a:cs typeface="Arial Unicode MS" pitchFamily="34" charset="-128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ru-RU" sz="12000" b="1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         </a:t>
            </a:r>
            <a:r>
              <a:rPr kumimoji="0" lang="ru-RU" sz="11600" b="1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Открытое занятие (мероприятие) –</a:t>
            </a:r>
          </a:p>
          <a:p>
            <a:pPr lvl="0" algn="ctr">
              <a:spcBef>
                <a:spcPct val="0"/>
              </a:spcBef>
              <a:defRPr/>
            </a:pPr>
            <a:r>
              <a:rPr kumimoji="0" lang="ru-RU" sz="11600" b="1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        </a:t>
            </a:r>
            <a:r>
              <a:rPr kumimoji="0" lang="ru-RU" sz="11600" b="1" u="sng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центральная</a:t>
            </a:r>
            <a:r>
              <a:rPr kumimoji="0" lang="ru-RU" sz="11600" b="1" u="sng" strike="noStrike" kern="1200" normalizeH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часть</a:t>
            </a:r>
            <a:r>
              <a:rPr kumimoji="0" lang="ru-RU" sz="11600" b="1" strike="noStrike" kern="1200" normalizeH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конкурсных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11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            </a:t>
            </a:r>
            <a:r>
              <a:rPr kumimoji="0" lang="ru-RU" sz="11600" b="1" strike="noStrike" kern="1200" normalizeH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испытаний для педагогов </a:t>
            </a:r>
            <a:r>
              <a:rPr kumimoji="0" lang="ru-RU" sz="11200" b="1" i="1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ru-RU" sz="11200" b="1" i="1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kumimoji="0" lang="ru-RU" sz="11200" b="1" i="1" u="none" strike="noStrike" kern="1200" normalizeH="0" baseline="0" noProof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 rot="10800000" flipV="1">
            <a:off x="357157" y="1214423"/>
            <a:ext cx="8183563" cy="5214974"/>
          </a:xfrm>
          <a:prstGeom prst="rect">
            <a:avLst/>
          </a:prstGeom>
        </p:spPr>
        <p:txBody>
          <a:bodyPr vert="horz" lIns="182880" tIns="91440">
            <a:no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2500306"/>
            <a:ext cx="85011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b="1" dirty="0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4244354743"/>
              </p:ext>
            </p:extLst>
          </p:nvPr>
        </p:nvGraphicFramePr>
        <p:xfrm>
          <a:off x="0" y="1556792"/>
          <a:ext cx="91440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76510"/>
            <a:ext cx="1315285" cy="1275826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0825" y="184150"/>
            <a:ext cx="8713663" cy="15049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b="1" dirty="0" smtClean="0">
                <a:latin typeface="Bookman Old Style" pitchFamily="18" charset="0"/>
              </a:rPr>
              <a:t>       </a:t>
            </a:r>
            <a:endParaRPr lang="ru-RU" b="1" dirty="0" smtClean="0">
              <a:latin typeface="Bookman Old Style" pitchFamily="18" charset="0"/>
            </a:endParaRPr>
          </a:p>
          <a:p>
            <a:pPr algn="ctr">
              <a:buNone/>
            </a:pPr>
            <a:endParaRPr lang="ru-RU" b="1" dirty="0"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3300" b="1" dirty="0" smtClean="0">
                <a:latin typeface="Bookman Old Style" pitchFamily="18" charset="0"/>
              </a:rPr>
              <a:t>      20 минутная встреча с детьми  - </a:t>
            </a:r>
          </a:p>
          <a:p>
            <a:pPr algn="ctr">
              <a:buNone/>
            </a:pPr>
            <a:r>
              <a:rPr lang="en-US" sz="3300" b="1" dirty="0" smtClean="0">
                <a:solidFill>
                  <a:srgbClr val="FF0000"/>
                </a:solidFill>
                <a:latin typeface="Bookman Old Style" pitchFamily="18" charset="0"/>
              </a:rPr>
              <a:t>    </a:t>
            </a:r>
            <a:r>
              <a:rPr lang="ru-RU" sz="3800" b="1" dirty="0" smtClean="0">
                <a:solidFill>
                  <a:srgbClr val="FF0000"/>
                </a:solidFill>
                <a:latin typeface="Bookman Old Style" pitchFamily="18" charset="0"/>
              </a:rPr>
              <a:t>70%</a:t>
            </a:r>
            <a:r>
              <a:rPr lang="ru-RU" sz="3300" b="1" dirty="0" smtClean="0">
                <a:latin typeface="Bookman Old Style" pitchFamily="18" charset="0"/>
              </a:rPr>
              <a:t> успеха на пути к победе.</a:t>
            </a:r>
            <a:endParaRPr lang="en-US" sz="3300" b="1" dirty="0" smtClean="0">
              <a:latin typeface="Bookman Old Style" pitchFamily="18" charset="0"/>
            </a:endParaRPr>
          </a:p>
          <a:p>
            <a:pPr algn="ctr">
              <a:buNone/>
            </a:pPr>
            <a:endParaRPr lang="ru-RU" b="1" dirty="0" smtClean="0">
              <a:latin typeface="Bookman Old Style" pitchFamily="18" charset="0"/>
            </a:endParaRPr>
          </a:p>
          <a:p>
            <a:endParaRPr lang="ru-RU" b="1" dirty="0" smtClean="0"/>
          </a:p>
          <a:p>
            <a:pPr algn="ctr"/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261650"/>
              </p:ext>
            </p:extLst>
          </p:nvPr>
        </p:nvGraphicFramePr>
        <p:xfrm>
          <a:off x="122500" y="1772817"/>
          <a:ext cx="8913995" cy="4909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3995"/>
              </a:tblGrid>
              <a:tr h="11755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2400" dirty="0" smtClean="0"/>
                        <a:t>Этапы подготовки к проведению конкурсного занятия почти не отличаются от подготовки обычного мероприятия, НО: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dirty="0" smtClean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416704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400" b="1" dirty="0" smtClean="0"/>
                        <a:t>Главное не сообщение знаний, а выявление опыта детей, включение их в сотрудничество, активный поиск знаний, живое неформальное общение</a:t>
                      </a:r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pPr marL="342900" indent="-342900">
                        <a:buFont typeface="Wingdings" pitchFamily="2" charset="2"/>
                        <a:buChar char="ü"/>
                      </a:pPr>
                      <a:r>
                        <a:rPr lang="ru-RU" sz="2400" b="1" dirty="0" smtClean="0"/>
                        <a:t>Следует помнить, что оно не должно быть обычным, рабочим и только теоретическим</a:t>
                      </a:r>
                      <a:endParaRPr lang="ru-RU" sz="2400" b="1" dirty="0"/>
                    </a:p>
                  </a:txBody>
                  <a:tcPr/>
                </a:tc>
              </a:tr>
              <a:tr h="1309168">
                <a:tc>
                  <a:txBody>
                    <a:bodyPr/>
                    <a:lstStyle/>
                    <a:p>
                      <a:pPr marL="342900" lvl="0" indent="-342900">
                        <a:buFont typeface="Wingdings" pitchFamily="2" charset="2"/>
                        <a:buChar char="ü"/>
                      </a:pPr>
                      <a:r>
                        <a:rPr lang="ru-RU" sz="2400" b="1" dirty="0" smtClean="0"/>
                        <a:t>Ваша кратковременная  встреча с детьми,  должна их заинтересовать, увлечь и "зажечь" 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82" y="298712"/>
            <a:ext cx="1315285" cy="1275826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368941" y="146150"/>
            <a:ext cx="7386093" cy="3384376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6000" b="1" i="1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6000" b="1" i="1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6000" b="1" i="1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6000" b="1" i="1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6000" b="1" i="1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6000" b="1" i="1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4900" b="1" i="1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Хорошо начат о </a:t>
            </a:r>
            <a:r>
              <a:rPr lang="ru-RU" sz="4900" b="1" i="1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ru-RU" sz="4900" b="1" i="1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                  </a:t>
            </a:r>
            <a:r>
              <a:rPr lang="ru-RU" sz="4900" b="1" i="1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наполовину </a:t>
            </a:r>
            <a:r>
              <a:rPr lang="ru-RU" sz="4900" b="1" i="1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сделано</a:t>
            </a:r>
            <a:r>
              <a:rPr lang="ru-RU" sz="4900" b="1" i="1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:</a:t>
            </a:r>
            <a:br>
              <a:rPr lang="ru-RU" sz="4900" b="1" i="1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4900" b="1" i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4900" b="1" i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endParaRPr lang="ru-RU" sz="49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930403" y="5157192"/>
            <a:ext cx="7632848" cy="914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От успешного начала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зависит весь дальнейший ход мероприятия и его результат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47664" y="500042"/>
            <a:ext cx="7207370" cy="177683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9414" y="2542664"/>
            <a:ext cx="8244408" cy="22467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Очень важно продумать, как с первых минут привнести  в детский коллектив дух радости и сотворчества, вызвать любопытство и интерес со стороны воспитанников к тому, что делается и что предполагается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сделать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21" y="331509"/>
            <a:ext cx="1315285" cy="1275826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5" y="357188"/>
            <a:ext cx="8676456" cy="14038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Только необычно, творчески,  профессионально  - иначе зачем?</a:t>
            </a:r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611560" y="1916832"/>
            <a:ext cx="7848872" cy="4499992"/>
          </a:xfrm>
        </p:spPr>
        <p:txBody>
          <a:bodyPr>
            <a:norm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b="1" dirty="0" smtClean="0">
              <a:latin typeface="Arial" pitchFamily="34" charset="0"/>
              <a:ea typeface="Times New Roman" pitchFamily="18" charset="0"/>
              <a:cs typeface="Calibri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Педагогическое мероприятие </a:t>
            </a:r>
            <a:r>
              <a:rPr lang="ru-RU" sz="2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это 20-минутное </a:t>
            </a:r>
            <a:r>
              <a:rPr lang="ru-RU" sz="2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«путешествие-праздник» </a:t>
            </a:r>
            <a:r>
              <a:rPr lang="ru-RU" sz="2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увлекательный мир захватывающий, яркий, эмоциональный, с оригинальной постановкой проблем с драматической логикой: завязка, развитие, кульминация, развязка-финал</a:t>
            </a:r>
            <a:r>
              <a:rPr lang="ru-RU" sz="2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и «Ура! Эврика!»</a:t>
            </a:r>
          </a:p>
          <a:p>
            <a:pPr mar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Каждый участник самостоятельно определяет и выбирает для себя наиболее приемлемые способы организации, методы, средства, которые соответствуют концептуальной основе его деятельности. </a:t>
            </a:r>
            <a:endParaRPr lang="ru-RU" sz="22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85254"/>
            <a:ext cx="1315285" cy="1275826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3460" y="4274763"/>
            <a:ext cx="7920880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32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2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32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2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32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700" dirty="0"/>
              <a:t>Это </a:t>
            </a:r>
            <a:r>
              <a:rPr lang="ru-RU" sz="2700" dirty="0" smtClean="0"/>
              <a:t>использование неординарных методик </a:t>
            </a:r>
            <a:r>
              <a:rPr lang="ru-RU" sz="2700" dirty="0"/>
              <a:t>и </a:t>
            </a:r>
            <a:r>
              <a:rPr lang="ru-RU" sz="2700" dirty="0" smtClean="0"/>
              <a:t>подходов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к </a:t>
            </a:r>
            <a:r>
              <a:rPr lang="ru-RU" sz="2700" dirty="0"/>
              <a:t>реализации поставленных задач, к организации деятельности детей на каждом его этапе. </a:t>
            </a:r>
            <a:br>
              <a:rPr lang="ru-RU" sz="2700" dirty="0"/>
            </a:br>
            <a:endParaRPr lang="ru-RU" sz="27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07704" y="464948"/>
            <a:ext cx="4413116" cy="86409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400" b="1" i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...продолжение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Calibri" pitchFamily="34" charset="0"/>
                <a:ea typeface="Times New Roman" pitchFamily="18" charset="0"/>
                <a:cs typeface="Calibri" pitchFamily="34" charset="0"/>
              </a:rPr>
              <a:t>:</a:t>
            </a:r>
            <a:endParaRPr kumimoji="0" lang="ru-RU" sz="4400" b="1" i="1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7446" y="1432679"/>
            <a:ext cx="81729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en-US" sz="2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</a:t>
            </a:r>
            <a:r>
              <a:rPr lang="en-US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подготовке к </a:t>
            </a:r>
            <a:r>
              <a:rPr lang="ru-RU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методическому мероприятию</a:t>
            </a:r>
            <a:r>
              <a:rPr lang="en-US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тщательным образом необходимо обдумать, каким способом можно представить структурные компоненты занятия (общую цель, конкретные задачи, содержание, методы и средства воспитания и обучения). </a:t>
            </a:r>
            <a:endParaRPr lang="ru-RU" sz="2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Clr>
                <a:srgbClr val="C00000"/>
              </a:buClr>
              <a:defRPr/>
            </a:pPr>
            <a:endParaRPr lang="ru-RU" sz="2200" dirty="0"/>
          </a:p>
          <a:p>
            <a:pPr marL="342900" indent="-342900" algn="just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Мероприятие </a:t>
            </a:r>
            <a:r>
              <a:rPr lang="en-US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предполагает разумное сочетание репродуктивного, поискового и творческого компонентов. </a:t>
            </a:r>
          </a:p>
          <a:p>
            <a:pPr lvl="0" algn="just">
              <a:buClr>
                <a:srgbClr val="C00000"/>
              </a:buClr>
              <a:defRPr/>
            </a:pPr>
            <a:endParaRPr lang="ru-RU" sz="2200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57" y="117658"/>
            <a:ext cx="1315285" cy="1275826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57166"/>
            <a:ext cx="8928992" cy="240065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Один в поле не воин</a:t>
            </a:r>
          </a:p>
          <a:p>
            <a:pPr algn="ctr"/>
            <a:r>
              <a:rPr lang="ru-RU" sz="2400" b="1" dirty="0" smtClean="0"/>
              <a:t>Конкурс- это игра. </a:t>
            </a:r>
          </a:p>
          <a:p>
            <a:pPr algn="ctr"/>
            <a:r>
              <a:rPr lang="ru-RU" sz="2400" b="1" dirty="0" smtClean="0"/>
              <a:t>Захватывающая, сложная, профессиональная, в которой побеждают не все</a:t>
            </a:r>
          </a:p>
          <a:p>
            <a:pPr algn="ctr"/>
            <a:endParaRPr lang="ru-RU" sz="2400" b="1" dirty="0" smtClean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56675384"/>
              </p:ext>
            </p:extLst>
          </p:nvPr>
        </p:nvGraphicFramePr>
        <p:xfrm>
          <a:off x="360196" y="3068960"/>
          <a:ext cx="846331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22659308"/>
              </p:ext>
            </p:extLst>
          </p:nvPr>
        </p:nvGraphicFramePr>
        <p:xfrm>
          <a:off x="0" y="1300289"/>
          <a:ext cx="9036496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48455" y="2051811"/>
            <a:ext cx="6552727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Подготовка конкурсных заданий предполагает </a:t>
            </a:r>
          </a:p>
          <a:p>
            <a:pPr algn="ctr"/>
            <a:r>
              <a:rPr lang="ru-RU" sz="2000" b="1" dirty="0"/>
              <a:t>создание творческой команды</a:t>
            </a:r>
            <a:r>
              <a:rPr lang="ru-RU" sz="2000" dirty="0"/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6029"/>
            <a:ext cx="1015891" cy="985414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1800" y="357166"/>
            <a:ext cx="6372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lang="ru-RU" sz="3200" b="1" dirty="0" smtClean="0">
                <a:solidFill>
                  <a:srgbClr val="111111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Я не могу никого ничему научить, я только могу заставить думать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sz="3200" b="1" dirty="0" smtClean="0">
                <a:solidFill>
                  <a:srgbClr val="111111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  Сократ</a:t>
            </a:r>
            <a:endParaRPr lang="ru-RU" sz="3200" b="1" i="1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1465902"/>
            <a:ext cx="9123502" cy="115815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Развивающее консультирование</a:t>
            </a:r>
            <a:endParaRPr lang="ru-RU" sz="48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34134962"/>
              </p:ext>
            </p:extLst>
          </p:nvPr>
        </p:nvGraphicFramePr>
        <p:xfrm>
          <a:off x="107503" y="2636912"/>
          <a:ext cx="885197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11768"/>
            <a:ext cx="1008112" cy="977868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6" y="4741"/>
            <a:ext cx="8460432" cy="1431032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  <a:cs typeface="Calibri" pitchFamily="34" charset="0"/>
              </a:rPr>
              <a:t>Yandex</a:t>
            </a:r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  <a:cs typeface="Calibri" pitchFamily="34" charset="0"/>
              </a:rPr>
              <a:t> и</a:t>
            </a:r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  <a:cs typeface="Calibri" pitchFamily="34" charset="0"/>
              </a:rPr>
              <a:t> Google –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  <a:cs typeface="Calibri" pitchFamily="34" charset="0"/>
              </a:rPr>
              <a:t> знают всё!</a:t>
            </a:r>
            <a:endParaRPr lang="ru-RU" sz="4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34656" y="1643063"/>
            <a:ext cx="8709344" cy="4572000"/>
          </a:xfrm>
        </p:spPr>
        <p:txBody>
          <a:bodyPr>
            <a:normAutofit fontScale="92500" lnSpcReduction="100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Calibri" pitchFamily="34" charset="0"/>
              </a:rPr>
              <a:t> Конкурсантам </a:t>
            </a:r>
            <a:r>
              <a:rPr lang="ru-RU" b="1" dirty="0" err="1" smtClean="0">
                <a:latin typeface="Arial" pitchFamily="34" charset="0"/>
                <a:ea typeface="Times New Roman" pitchFamily="18" charset="0"/>
                <a:cs typeface="Calibri" pitchFamily="34" charset="0"/>
              </a:rPr>
              <a:t>архиважно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Calibri" pitchFamily="34" charset="0"/>
              </a:rPr>
              <a:t>изучить материалы прошлых  региональных и всероссийских конкурсов: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a typeface="Times New Roman" pitchFamily="18" charset="0"/>
                <a:cs typeface="Calibri" pitchFamily="34" charset="0"/>
              </a:rPr>
              <a:t>мастер-классы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a typeface="Times New Roman" pitchFamily="18" charset="0"/>
                <a:cs typeface="Calibri" pitchFamily="34" charset="0"/>
              </a:rPr>
              <a:t>визитные карточки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a typeface="Times New Roman" pitchFamily="18" charset="0"/>
                <a:cs typeface="Calibri" pitchFamily="34" charset="0"/>
              </a:rPr>
              <a:t> открытые занятия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b="1" dirty="0" smtClean="0">
              <a:solidFill>
                <a:schemeClr val="bg2">
                  <a:lumMod val="25000"/>
                </a:schemeClr>
              </a:solidFill>
              <a:ea typeface="Times New Roman" pitchFamily="18" charset="0"/>
              <a:cs typeface="Calibri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Calibri" pitchFamily="34" charset="0"/>
              </a:rPr>
              <a:t> Познакомиться, изучить новые техники и технологии:</a:t>
            </a:r>
            <a:endParaRPr lang="ru-RU" b="1" dirty="0">
              <a:latin typeface="Arial" pitchFamily="34" charset="0"/>
              <a:cs typeface="Calibri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b="1" dirty="0" smtClean="0"/>
              <a:t>Кейс</a:t>
            </a:r>
            <a:r>
              <a:rPr lang="ru-RU" dirty="0" smtClean="0"/>
              <a:t>-технологии</a:t>
            </a:r>
            <a:endParaRPr lang="ru-RU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b="1" dirty="0" err="1" smtClean="0"/>
              <a:t>Коучинг</a:t>
            </a:r>
            <a:r>
              <a:rPr lang="ru-RU" b="1" dirty="0" smtClean="0"/>
              <a:t> </a:t>
            </a:r>
            <a:r>
              <a:rPr lang="ru-RU" dirty="0" smtClean="0"/>
              <a:t>–  технология для раскрытия потенциала личности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b="1" dirty="0" err="1" smtClean="0"/>
              <a:t>Печа</a:t>
            </a:r>
            <a:r>
              <a:rPr lang="ru-RU" b="1" dirty="0" smtClean="0"/>
              <a:t>-Куча - </a:t>
            </a:r>
            <a:r>
              <a:rPr lang="ru-RU" dirty="0" smtClean="0"/>
              <a:t>простейшая технология публичных выступлений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b="1" dirty="0" smtClean="0"/>
              <a:t>Технология эвристического обучения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b="1" dirty="0" err="1" smtClean="0"/>
              <a:t>Биоэнергопластика</a:t>
            </a:r>
            <a:r>
              <a:rPr lang="ru-RU" dirty="0" smtClean="0"/>
              <a:t>, </a:t>
            </a:r>
            <a:r>
              <a:rPr lang="ru-RU" dirty="0" err="1" smtClean="0"/>
              <a:t>здоровьесберегающая</a:t>
            </a:r>
            <a:r>
              <a:rPr lang="ru-RU" dirty="0" smtClean="0"/>
              <a:t> технология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b="1" dirty="0" err="1" smtClean="0"/>
              <a:t>Имиджелогия</a:t>
            </a:r>
            <a:r>
              <a:rPr lang="ru-RU" b="1" dirty="0" smtClean="0"/>
              <a:t> </a:t>
            </a:r>
            <a:r>
              <a:rPr lang="ru-RU" dirty="0" smtClean="0"/>
              <a:t>–</a:t>
            </a:r>
            <a:r>
              <a:rPr lang="ru-RU" i="1" dirty="0" smtClean="0"/>
              <a:t> </a:t>
            </a:r>
            <a:r>
              <a:rPr lang="ru-RU" dirty="0" smtClean="0"/>
              <a:t>это технология воздействия</a:t>
            </a:r>
            <a:r>
              <a:rPr lang="ru-RU" dirty="0"/>
              <a:t> </a:t>
            </a:r>
            <a:r>
              <a:rPr lang="ru-RU" dirty="0" smtClean="0"/>
              <a:t>на людей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b="1" dirty="0" smtClean="0"/>
              <a:t>Мультимедийные </a:t>
            </a:r>
            <a:r>
              <a:rPr lang="ru-RU" dirty="0" smtClean="0"/>
              <a:t>технологии…и т.д.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0342"/>
            <a:ext cx="1008112" cy="977868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2730</TotalTime>
  <Words>878</Words>
  <Application>Microsoft Office PowerPoint</Application>
  <PresentationFormat>Экран (4:3)</PresentationFormat>
  <Paragraphs>123</Paragraphs>
  <Slides>16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33" baseType="lpstr">
      <vt:lpstr>Arial Unicode MS</vt:lpstr>
      <vt:lpstr>Arial</vt:lpstr>
      <vt:lpstr>Arial Black</vt:lpstr>
      <vt:lpstr>Book Antiqua</vt:lpstr>
      <vt:lpstr>Bookman Old Style</vt:lpstr>
      <vt:lpstr>Calibri</vt:lpstr>
      <vt:lpstr>Cambria</vt:lpstr>
      <vt:lpstr>Century Schoolbook</vt:lpstr>
      <vt:lpstr>Comic Sans MS</vt:lpstr>
      <vt:lpstr>Gabriola</vt:lpstr>
      <vt:lpstr>Impact</vt:lpstr>
      <vt:lpstr>Tahoma</vt:lpstr>
      <vt:lpstr>Times New Roman</vt:lpstr>
      <vt:lpstr>Wingdings</vt:lpstr>
      <vt:lpstr>Wingdings 2</vt:lpstr>
      <vt:lpstr>тайм роман</vt:lpstr>
      <vt:lpstr>NewsPrint</vt:lpstr>
      <vt:lpstr>О подготовке педагогического мероприятия с детьми</vt:lpstr>
      <vt:lpstr>Презентация PowerPoint</vt:lpstr>
      <vt:lpstr>Презентация PowerPoint</vt:lpstr>
      <vt:lpstr>   Хорошо начат о –                     наполовину сделано:  </vt:lpstr>
      <vt:lpstr>Только необычно, творчески,  профессионально  - иначе зачем?</vt:lpstr>
      <vt:lpstr>    Это использование неординарных методик и подходов  к реализации поставленных задач, к организации деятельности детей на каждом его этапе.  </vt:lpstr>
      <vt:lpstr>Презентация PowerPoint</vt:lpstr>
      <vt:lpstr>Развивающее консультирование</vt:lpstr>
      <vt:lpstr>Yandex  и Google – знают всё!</vt:lpstr>
      <vt:lpstr>       Технология личного обаяния... </vt:lpstr>
      <vt:lpstr>Презентация PowerPoint</vt:lpstr>
      <vt:lpstr>Презентация PowerPoint</vt:lpstr>
      <vt:lpstr>Презентация PowerPoint</vt:lpstr>
      <vt:lpstr> Результаты  участия во Всероссийских конкурсах педагогов Рязанской области </vt:lpstr>
      <vt:lpstr>Смалева  Екатерина  Николаевна  Абсолютный победитель  Всероссийского  профессионального конкурса- «Воспитатель года России»                                                              2016 год                                      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158</cp:revision>
  <cp:lastPrinted>2019-02-25T11:00:02Z</cp:lastPrinted>
  <dcterms:created xsi:type="dcterms:W3CDTF">2018-03-06T07:03:01Z</dcterms:created>
  <dcterms:modified xsi:type="dcterms:W3CDTF">2019-02-25T11:01:06Z</dcterms:modified>
</cp:coreProperties>
</file>