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28" r:id="rId2"/>
  </p:sldMasterIdLst>
  <p:sldIdLst>
    <p:sldId id="256" r:id="rId3"/>
  </p:sldIdLst>
  <p:sldSz cx="21383625" cy="30275213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8" autoAdjust="0"/>
    <p:restoredTop sz="94660"/>
  </p:normalViewPr>
  <p:slideViewPr>
    <p:cSldViewPr snapToGrid="0">
      <p:cViewPr>
        <p:scale>
          <a:sx n="50" d="100"/>
          <a:sy n="50" d="100"/>
        </p:scale>
        <p:origin x="-846" y="6360"/>
      </p:cViewPr>
      <p:guideLst>
        <p:guide orient="horz" pos="9535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plotArea>
      <c:layout>
        <c:manualLayout>
          <c:layoutTarget val="inner"/>
          <c:xMode val="edge"/>
          <c:yMode val="edge"/>
          <c:x val="5.6420979119012823E-2"/>
          <c:y val="4.2619039401712883E-2"/>
          <c:w val="0.85374276393271742"/>
          <c:h val="0.91361372070068847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 критерий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начало года</c:v>
                </c:pt>
                <c:pt idx="1">
                  <c:v>конец года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55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86-41B8-AD3C-81720297D5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 критерий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начало года</c:v>
                </c:pt>
                <c:pt idx="1">
                  <c:v>конец года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386-41B8-AD3C-81720297D5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 критерий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начало года</c:v>
                </c:pt>
                <c:pt idx="1">
                  <c:v>конец года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30</c:v>
                </c:pt>
                <c:pt idx="1">
                  <c:v>60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386-41B8-AD3C-81720297D51D}"/>
            </c:ext>
          </c:extLst>
        </c:ser>
        <c:axId val="77831552"/>
        <c:axId val="77845632"/>
      </c:barChart>
      <c:catAx>
        <c:axId val="77831552"/>
        <c:scaling>
          <c:orientation val="minMax"/>
        </c:scaling>
        <c:axPos val="b"/>
        <c:numFmt formatCode="General" sourceLinked="0"/>
        <c:tickLblPos val="nextTo"/>
        <c:crossAx val="77845632"/>
        <c:crosses val="autoZero"/>
        <c:auto val="1"/>
        <c:lblAlgn val="ctr"/>
        <c:lblOffset val="100"/>
      </c:catAx>
      <c:valAx>
        <c:axId val="77845632"/>
        <c:scaling>
          <c:orientation val="minMax"/>
        </c:scaling>
        <c:axPos val="l"/>
        <c:majorGridlines/>
        <c:numFmt formatCode="General" sourceLinked="1"/>
        <c:tickLblPos val="nextTo"/>
        <c:crossAx val="778315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953" y="4964333"/>
            <a:ext cx="16037719" cy="10540259"/>
          </a:xfrm>
        </p:spPr>
        <p:txBody>
          <a:bodyPr anchor="b">
            <a:normAutofit/>
          </a:bodyPr>
          <a:lstStyle>
            <a:lvl1pPr algn="ctr">
              <a:defRPr sz="2812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500"/>
            <a:ext cx="16037719" cy="7309500"/>
          </a:xfrm>
        </p:spPr>
        <p:txBody>
          <a:bodyPr>
            <a:normAutofit/>
          </a:bodyPr>
          <a:lstStyle>
            <a:lvl1pPr marL="0" indent="0" algn="ctr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 algn="ctr">
              <a:buNone/>
              <a:defRPr sz="13126"/>
            </a:lvl2pPr>
            <a:lvl3pPr marL="4286252" indent="0" algn="ctr">
              <a:buNone/>
              <a:defRPr sz="11251"/>
            </a:lvl3pPr>
            <a:lvl4pPr marL="6429379" indent="0" algn="ctr">
              <a:buNone/>
              <a:defRPr sz="9375"/>
            </a:lvl4pPr>
            <a:lvl5pPr marL="8572505" indent="0" algn="ctr">
              <a:buNone/>
              <a:defRPr sz="9375"/>
            </a:lvl5pPr>
            <a:lvl6pPr marL="10715631" indent="0" algn="ctr">
              <a:buNone/>
              <a:defRPr sz="9375"/>
            </a:lvl6pPr>
            <a:lvl7pPr marL="12858754" indent="0" algn="ctr">
              <a:buNone/>
              <a:defRPr sz="9375"/>
            </a:lvl7pPr>
            <a:lvl8pPr marL="15001881" indent="0" algn="ctr">
              <a:buNone/>
              <a:defRPr sz="9375"/>
            </a:lvl8pPr>
            <a:lvl9pPr marL="17145007" indent="0" algn="ctr">
              <a:buNone/>
              <a:defRPr sz="93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9" y="1590859"/>
            <a:ext cx="4610844" cy="2565684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8" y="1590849"/>
            <a:ext cx="13565237" cy="256568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5192" y="2"/>
            <a:ext cx="8835595" cy="30275217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299" y="4036700"/>
            <a:ext cx="16246146" cy="15399241"/>
          </a:xfrm>
        </p:spPr>
        <p:txBody>
          <a:bodyPr anchor="b">
            <a:normAutofit/>
          </a:bodyPr>
          <a:lstStyle>
            <a:lvl1pPr algn="r">
              <a:defRPr sz="1262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8453" y="19435938"/>
            <a:ext cx="13475994" cy="6023836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38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0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76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45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1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8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53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31627" y="27005492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74251" y="27005492"/>
            <a:ext cx="8440821" cy="1611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52181" y="27005492"/>
            <a:ext cx="962263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475192" y="16651367"/>
            <a:ext cx="846435" cy="399467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1310492" y="17071858"/>
            <a:ext cx="144786" cy="357418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="" xmlns:p14="http://schemas.microsoft.com/office/powerpoint/2010/main" val="18866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6760" y="11773694"/>
            <a:ext cx="18017685" cy="1471299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75021" y="26965041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3119" y="26965041"/>
            <a:ext cx="12428219" cy="1611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13940" y="26965041"/>
            <a:ext cx="1000505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3102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672" y="11773687"/>
            <a:ext cx="15667773" cy="10418730"/>
          </a:xfrm>
        </p:spPr>
        <p:txBody>
          <a:bodyPr anchor="b"/>
          <a:lstStyle>
            <a:lvl1pPr algn="r">
              <a:defRPr sz="9354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6678" y="22192420"/>
            <a:ext cx="1566776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47498" y="26999903"/>
            <a:ext cx="966947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10488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3027528"/>
            <a:ext cx="18017685" cy="77369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759" y="11773694"/>
            <a:ext cx="8745903" cy="14871292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8541" y="11773694"/>
            <a:ext cx="8745903" cy="14774834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848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9048" y="11736315"/>
            <a:ext cx="8082681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4020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70874" y="11773694"/>
            <a:ext cx="8109609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92773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0770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66286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9386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2" y="7064216"/>
            <a:ext cx="6226447" cy="6055043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1517" y="3027523"/>
            <a:ext cx="10948963" cy="22538219"/>
          </a:xfrm>
        </p:spPr>
        <p:txBody>
          <a:bodyPr anchor="ctr">
            <a:normAutofit/>
          </a:bodyPr>
          <a:lstStyle>
            <a:lvl1pPr>
              <a:defRPr sz="4677"/>
            </a:lvl1pPr>
            <a:lvl2pPr>
              <a:defRPr sz="4209"/>
            </a:lvl2pPr>
            <a:lvl3pPr>
              <a:defRPr sz="3742"/>
            </a:lvl3pPr>
            <a:lvl4pPr>
              <a:defRPr sz="3274"/>
            </a:lvl4pPr>
            <a:lvl5pPr>
              <a:defRPr sz="3274"/>
            </a:lvl5pPr>
            <a:lvl6pPr>
              <a:defRPr sz="3274"/>
            </a:lvl6pPr>
            <a:lvl7pPr>
              <a:defRPr sz="3274"/>
            </a:lvl7pPr>
            <a:lvl8pPr>
              <a:defRPr sz="3274"/>
            </a:lvl8pPr>
            <a:lvl9pPr>
              <a:defRPr sz="327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2" y="13119259"/>
            <a:ext cx="6226447" cy="8073390"/>
          </a:xfrm>
        </p:spPr>
        <p:txBody>
          <a:bodyPr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941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236" y="7736994"/>
            <a:ext cx="9519452" cy="6055043"/>
          </a:xfrm>
        </p:spPr>
        <p:txBody>
          <a:bodyPr anchor="b">
            <a:normAutofit/>
          </a:bodyPr>
          <a:lstStyle>
            <a:lvl1pPr algn="ctr">
              <a:defRPr sz="654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323830" y="4036695"/>
            <a:ext cx="5756019" cy="20183475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1236" y="13792037"/>
            <a:ext cx="9519452" cy="8073390"/>
          </a:xfrm>
        </p:spPr>
        <p:txBody>
          <a:bodyPr>
            <a:normAutofit/>
          </a:bodyPr>
          <a:lstStyle>
            <a:lvl1pPr marL="0" indent="0" algn="ctr">
              <a:buNone/>
              <a:defRPr sz="4209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6377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1" y="20893627"/>
            <a:ext cx="17576458" cy="2501912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85932" y="4114886"/>
            <a:ext cx="14431293" cy="13972051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1" y="23395539"/>
            <a:ext cx="17576458" cy="2179533"/>
          </a:xfrm>
        </p:spPr>
        <p:txBody>
          <a:bodyPr>
            <a:normAutofit/>
          </a:bodyPr>
          <a:lstStyle>
            <a:lvl1pPr marL="0" indent="0" algn="ctr">
              <a:buNone/>
              <a:defRPr sz="3274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2905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4" y="3027521"/>
            <a:ext cx="17576458" cy="13455650"/>
          </a:xfrm>
        </p:spPr>
        <p:txBody>
          <a:bodyPr anchor="ctr">
            <a:normAutofit/>
          </a:bodyPr>
          <a:lstStyle>
            <a:lvl1pPr algn="ct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89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737539" y="15137602"/>
            <a:ext cx="15507169" cy="168195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4209"/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1" y="19174301"/>
            <a:ext cx="17576458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8202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14606007"/>
            <a:ext cx="17576453" cy="6484140"/>
          </a:xfrm>
        </p:spPr>
        <p:txBody>
          <a:bodyPr anchor="b">
            <a:normAutofit/>
          </a:bodyPr>
          <a:lstStyle>
            <a:lvl1pPr algn="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90147"/>
            <a:ext cx="1757645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61551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5" y="17155954"/>
            <a:ext cx="17576456" cy="3924565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5612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80519"/>
            <a:ext cx="17576456" cy="4485217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1221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3027528"/>
            <a:ext cx="17576458" cy="1204000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3" y="15473998"/>
            <a:ext cx="17576460" cy="370030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6548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t">
            <a:normAutofit/>
          </a:bodyPr>
          <a:lstStyle>
            <a:lvl1pPr marL="0" indent="0" algn="l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14495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5165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74613" y="3027521"/>
            <a:ext cx="3105871" cy="2253821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4023" y="3027521"/>
            <a:ext cx="14069539" cy="2253821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8059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9" y="7559642"/>
            <a:ext cx="18443377" cy="12586896"/>
          </a:xfrm>
        </p:spPr>
        <p:txBody>
          <a:bodyPr anchor="b">
            <a:normAutofit/>
          </a:bodyPr>
          <a:lstStyle>
            <a:lvl1pPr>
              <a:defRPr sz="2812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9" y="20097982"/>
            <a:ext cx="18443377" cy="6622701"/>
          </a:xfrm>
        </p:spPr>
        <p:txBody>
          <a:bodyPr anchor="t">
            <a:normAutofit/>
          </a:bodyPr>
          <a:lstStyle>
            <a:lvl1pPr marL="0" indent="0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>
              <a:buNone/>
              <a:defRPr sz="8437">
                <a:solidFill>
                  <a:schemeClr val="tx1">
                    <a:tint val="75000"/>
                  </a:schemeClr>
                </a:solidFill>
              </a:defRPr>
            </a:lvl2pPr>
            <a:lvl3pPr marL="4286252" indent="0">
              <a:buNone/>
              <a:defRPr sz="7501">
                <a:solidFill>
                  <a:schemeClr val="tx1">
                    <a:tint val="75000"/>
                  </a:schemeClr>
                </a:solidFill>
              </a:defRPr>
            </a:lvl3pPr>
            <a:lvl4pPr marL="6429379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4pPr>
            <a:lvl5pPr marL="8572505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5pPr>
            <a:lvl6pPr marL="1071563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6pPr>
            <a:lvl7pPr marL="12858754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7pPr>
            <a:lvl8pPr marL="1500188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8pPr>
            <a:lvl9pPr marL="17145007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2273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7424677"/>
            <a:ext cx="9043491" cy="3645118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2274" y="11069800"/>
            <a:ext cx="9043491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4" y="7424680"/>
            <a:ext cx="9088042" cy="36451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4" y="11069800"/>
            <a:ext cx="9088042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51"/>
            <a:ext cx="6896219" cy="7064204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>
              <a:defRPr sz="14999"/>
            </a:lvl1pPr>
            <a:lvl2pPr>
              <a:defRPr sz="13126"/>
            </a:lvl2pPr>
            <a:lvl3pPr>
              <a:defRPr sz="11251"/>
            </a:lvl3pPr>
            <a:lvl4pPr>
              <a:defRPr sz="9375"/>
            </a:lvl4pPr>
            <a:lvl5pPr>
              <a:defRPr sz="9375"/>
            </a:lvl5pPr>
            <a:lvl6pPr>
              <a:defRPr sz="9375"/>
            </a:lvl6pPr>
            <a:lvl7pPr>
              <a:defRPr sz="9375"/>
            </a:lvl7pPr>
            <a:lvl8pPr>
              <a:defRPr sz="9375"/>
            </a:lvl8pPr>
            <a:lvl9pPr>
              <a:defRPr sz="93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2"/>
            <a:ext cx="6896219" cy="1681956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47"/>
            <a:ext cx="6896219" cy="7064216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 marL="0" indent="0">
              <a:buNone/>
              <a:defRPr sz="14999"/>
            </a:lvl1pPr>
            <a:lvl2pPr marL="2143126" indent="0">
              <a:buNone/>
              <a:defRPr sz="13126"/>
            </a:lvl2pPr>
            <a:lvl3pPr marL="4286252" indent="0">
              <a:buNone/>
              <a:defRPr sz="11251"/>
            </a:lvl3pPr>
            <a:lvl4pPr marL="6429379" indent="0">
              <a:buNone/>
              <a:defRPr sz="9375"/>
            </a:lvl4pPr>
            <a:lvl5pPr marL="8572505" indent="0">
              <a:buNone/>
              <a:defRPr sz="9375"/>
            </a:lvl5pPr>
            <a:lvl6pPr marL="10715631" indent="0">
              <a:buNone/>
              <a:defRPr sz="9375"/>
            </a:lvl6pPr>
            <a:lvl7pPr marL="12858754" indent="0">
              <a:buNone/>
              <a:defRPr sz="9375"/>
            </a:lvl7pPr>
            <a:lvl8pPr marL="15001881" indent="0">
              <a:buNone/>
              <a:defRPr sz="9375"/>
            </a:lvl8pPr>
            <a:lvl9pPr marL="17145007" indent="0">
              <a:buNone/>
              <a:defRPr sz="9375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5"/>
            <a:ext cx="6896219" cy="1681956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2274" y="1614680"/>
            <a:ext cx="18443377" cy="5851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8073394"/>
            <a:ext cx="18443377" cy="19209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8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1433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286252" rtl="0" eaLnBrk="1" latinLnBrk="0" hangingPunct="1">
        <a:lnSpc>
          <a:spcPct val="90000"/>
        </a:lnSpc>
        <a:spcBef>
          <a:spcPct val="0"/>
        </a:spcBef>
        <a:buNone/>
        <a:defRPr sz="20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1562" indent="-1071562" algn="l" defTabSz="4286252" rtl="0" eaLnBrk="1" latinLnBrk="0" hangingPunct="1">
        <a:lnSpc>
          <a:spcPct val="90000"/>
        </a:lnSpc>
        <a:spcBef>
          <a:spcPts val="4689"/>
        </a:spcBef>
        <a:buFont typeface="Wingdings 2" pitchFamily="18" charset="2"/>
        <a:buChar char=""/>
        <a:defRPr sz="13126" kern="1200">
          <a:solidFill>
            <a:schemeClr val="tx1"/>
          </a:solidFill>
          <a:latin typeface="+mn-lt"/>
          <a:ea typeface="+mn-ea"/>
          <a:cs typeface="+mn-cs"/>
        </a:defRPr>
      </a:lvl1pPr>
      <a:lvl2pPr marL="3214689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11251" kern="1200">
          <a:solidFill>
            <a:schemeClr val="tx1"/>
          </a:solidFill>
          <a:latin typeface="+mn-lt"/>
          <a:ea typeface="+mn-ea"/>
          <a:cs typeface="+mn-cs"/>
        </a:defRPr>
      </a:lvl2pPr>
      <a:lvl3pPr marL="5357815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9375" kern="1200">
          <a:solidFill>
            <a:schemeClr val="tx1"/>
          </a:solidFill>
          <a:latin typeface="+mn-lt"/>
          <a:ea typeface="+mn-ea"/>
          <a:cs typeface="+mn-cs"/>
        </a:defRPr>
      </a:lvl3pPr>
      <a:lvl4pPr marL="7500941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9644067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7193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3930320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3446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6572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1pPr>
      <a:lvl2pPr marL="2143126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2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3pPr>
      <a:lvl4pPr marL="6429379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5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071563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2858754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500188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7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2"/>
            <a:ext cx="4985801" cy="30275217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6762" y="11773696"/>
            <a:ext cx="18017682" cy="14819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08579" y="26999903"/>
            <a:ext cx="200523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57592E-0C21-4F4D-BDD6-4B8FDF93DDFF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6677" y="26999903"/>
            <a:ext cx="1242821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47498" y="26999903"/>
            <a:ext cx="9669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121700-1C30-4453-8A03-7959DE8B9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65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1069162" rtl="0" eaLnBrk="1" latinLnBrk="0" hangingPunct="1">
        <a:spcBef>
          <a:spcPct val="0"/>
        </a:spcBef>
        <a:buNone/>
        <a:defRPr sz="9354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68226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561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737389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67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2806551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20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3608422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74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4677585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5880392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6949554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8018717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9087879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hyperlink" Target="mailto:ds_vasilek_2014@yfndex.ru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chart" Target="../charts/chart1.xml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="" xmlns:a16="http://schemas.microsoft.com/office/drawing/2014/main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089" y="-110429"/>
            <a:ext cx="11657693" cy="310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94160" tIns="485400" rIns="194160" bIns="485400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smtClean="0">
                <a:latin typeface="Calibri" pitchFamily="34" charset="0"/>
              </a:rPr>
              <a:t>«Дорогие мои старики»</a:t>
            </a:r>
            <a:endParaRPr lang="ru-RU" sz="7200" dirty="0" smtClean="0">
              <a:latin typeface="Calibri" pitchFamily="34" charset="0"/>
            </a:endParaRPr>
          </a:p>
          <a:p>
            <a:pPr algn="ctr" eaLnBrk="1" hangingPunct="1"/>
            <a:endParaRPr lang="en-US" sz="6600" b="1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1" name="Text Box 123">
            <a:extLst>
              <a:ext uri="{FF2B5EF4-FFF2-40B4-BE49-F238E27FC236}">
                <a16:creationId xmlns="" xmlns:a16="http://schemas.microsoft.com/office/drawing/2014/main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891" y="1184565"/>
            <a:ext cx="12932404" cy="269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4160" tIns="194160" rIns="194160" bIns="194160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u="sng" dirty="0" smtClean="0">
                <a:latin typeface="Calibri" pitchFamily="34" charset="0"/>
              </a:rPr>
              <a:t>Организатор проекта</a:t>
            </a:r>
            <a:r>
              <a:rPr lang="ru-RU" sz="2000" dirty="0" smtClean="0">
                <a:latin typeface="Calibri" pitchFamily="34" charset="0"/>
              </a:rPr>
              <a:t> - МБДОУ «Детский сад «Василёк»» г. Михайлов</a:t>
            </a:r>
          </a:p>
          <a:p>
            <a:pPr algn="ctr"/>
            <a:endParaRPr lang="ru-RU" sz="2000" dirty="0" smtClean="0">
              <a:latin typeface="Calibri" pitchFamily="34" charset="0"/>
            </a:endParaRPr>
          </a:p>
          <a:p>
            <a:pPr algn="ctr"/>
            <a:r>
              <a:rPr lang="ru-RU" sz="2000" u="sng" dirty="0" smtClean="0">
                <a:latin typeface="Calibri" pitchFamily="34" charset="0"/>
              </a:rPr>
              <a:t>Авторы проекта </a:t>
            </a:r>
            <a:r>
              <a:rPr lang="ru-RU" sz="2000" dirty="0" smtClean="0">
                <a:latin typeface="Calibri" pitchFamily="34" charset="0"/>
              </a:rPr>
              <a:t>- музыкальный руководитель Бессонова Д. И., </a:t>
            </a:r>
          </a:p>
          <a:p>
            <a:pPr algn="ctr"/>
            <a:r>
              <a:rPr lang="ru-RU" sz="2000" dirty="0" smtClean="0">
                <a:latin typeface="Calibri" pitchFamily="34" charset="0"/>
              </a:rPr>
              <a:t>воспитатель Козакова С.В., педагог - психолог Маркова Л.В.</a:t>
            </a:r>
          </a:p>
          <a:p>
            <a:pPr algn="ctr"/>
            <a:r>
              <a:rPr lang="ru-RU" sz="2000" dirty="0" smtClean="0">
                <a:latin typeface="Calibri" pitchFamily="34" charset="0"/>
              </a:rPr>
              <a:t> </a:t>
            </a:r>
          </a:p>
          <a:p>
            <a:pPr algn="ctr" eaLnBrk="1" hangingPunct="1"/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9D020DFE-84C5-477C-BFA9-7758B8D4A946}"/>
              </a:ext>
            </a:extLst>
          </p:cNvPr>
          <p:cNvSpPr txBox="1"/>
          <p:nvPr/>
        </p:nvSpPr>
        <p:spPr>
          <a:xfrm>
            <a:off x="2080213" y="28670250"/>
            <a:ext cx="15648092" cy="10213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Email: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  <a:hlinkClick r:id="rId2"/>
              </a:rPr>
              <a:t>ds_vasilek_2014@yfndex.ru</a:t>
            </a:r>
            <a:endParaRPr lang="en-US" sz="2000" dirty="0">
              <a:latin typeface="Calibri" pitchFamily="34" charset="0"/>
            </a:endParaRPr>
          </a:p>
          <a:p>
            <a:pPr algn="ctr"/>
            <a:r>
              <a:rPr lang="ru-RU" sz="2000" dirty="0" smtClean="0">
                <a:latin typeface="Calibri" pitchFamily="34" charset="0"/>
              </a:rPr>
              <a:t>Вебсайт</a:t>
            </a:r>
            <a:r>
              <a:rPr lang="en-US" sz="2000" dirty="0" smtClean="0">
                <a:latin typeface="Calibri" pitchFamily="34" charset="0"/>
              </a:rPr>
              <a:t>:  vasilek62.caduk.ru</a:t>
            </a:r>
            <a:endParaRPr lang="en-US" sz="2000" dirty="0">
              <a:latin typeface="Calibri" pitchFamily="34" charset="0"/>
            </a:endParaRPr>
          </a:p>
          <a:p>
            <a:pPr algn="ctr"/>
            <a:r>
              <a:rPr lang="ru-RU" sz="2000" dirty="0" smtClean="0">
                <a:latin typeface="Calibri" pitchFamily="34" charset="0"/>
              </a:rPr>
              <a:t>Телефон</a:t>
            </a:r>
            <a:r>
              <a:rPr lang="en-US" sz="2000" dirty="0" smtClean="0">
                <a:latin typeface="Calibri" pitchFamily="34" charset="0"/>
              </a:rPr>
              <a:t>:</a:t>
            </a:r>
            <a:r>
              <a:rPr lang="ru-RU" sz="2000" dirty="0" smtClean="0">
                <a:latin typeface="Calibri" pitchFamily="34" charset="0"/>
              </a:rPr>
              <a:t>  8(49130)2-76-21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A5486FAA-5E4B-4EF3-A97C-86613A089D0A}"/>
              </a:ext>
            </a:extLst>
          </p:cNvPr>
          <p:cNvSpPr txBox="1"/>
          <p:nvPr/>
        </p:nvSpPr>
        <p:spPr>
          <a:xfrm>
            <a:off x="8914225" y="27965400"/>
            <a:ext cx="1515711" cy="467360"/>
          </a:xfrm>
          <a:prstGeom prst="rect">
            <a:avLst/>
          </a:prstGeom>
          <a:noFill/>
        </p:spPr>
        <p:txBody>
          <a:bodyPr wrap="square" lIns="97079" tIns="48540" rIns="97079" bIns="48540" rtlCol="0">
            <a:spAutoFit/>
          </a:bodyPr>
          <a:lstStyle/>
          <a:p>
            <a:r>
              <a:rPr lang="ru-RU" sz="2400" b="1" dirty="0"/>
              <a:t>Контакты</a:t>
            </a:r>
            <a:endParaRPr lang="en-US" sz="2400" b="1" dirty="0"/>
          </a:p>
        </p:txBody>
      </p:sp>
      <p:sp>
        <p:nvSpPr>
          <p:cNvPr id="66" name="Text Box 189">
            <a:extLst>
              <a:ext uri="{FF2B5EF4-FFF2-40B4-BE49-F238E27FC236}">
                <a16:creationId xmlns="" xmlns:a16="http://schemas.microsoft.com/office/drawing/2014/main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81" y="4457700"/>
            <a:ext cx="9464601" cy="319287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000" dirty="0" smtClean="0">
                <a:latin typeface="Calibri" pitchFamily="34" charset="0"/>
              </a:rPr>
              <a:t>   </a:t>
            </a:r>
            <a:r>
              <a:rPr lang="ru-RU" sz="1800" dirty="0" smtClean="0">
                <a:latin typeface="Calibri" pitchFamily="34" charset="0"/>
              </a:rPr>
              <a:t>О благополучии государства судят по отношению его к старикам и детям.    Но никакие государственные льготы, поддержки не смогут заменить   старикам человеческого внимания и тепла.  Они с большим удовольствием делятся     своим жизненным опытом и, самое главное, именно в этом возрасте они могут   дать детям, своим внукам, много любви и тепла.    Поэтому близкие отношения между детьми и старшим поколением нужно продлить как можно дольше, чтобы эта связь переросла во что-то более крепкое и надёжное, такое как ответственность друг за друга, чувство долга, защита, опора, доверие. Не учить, а «выращивать» в детях такие качества, как милосердие, любовь, желание и необходимость проявлять заботу, отзывчивость по отношению к бабушкам и дедушкам, поскольку, то, что мы заложим в душу ребёнка сейчас, проявится позднее.   </a:t>
            </a:r>
          </a:p>
        </p:txBody>
      </p:sp>
      <p:sp>
        <p:nvSpPr>
          <p:cNvPr id="67" name="Rectangle 31">
            <a:extLst>
              <a:ext uri="{FF2B5EF4-FFF2-40B4-BE49-F238E27FC236}">
                <a16:creationId xmlns=""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306632" y="3124200"/>
            <a:ext cx="9588482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Аннотация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="" xmlns:a16="http://schemas.microsoft.com/office/drawing/2014/main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631" y="14420850"/>
            <a:ext cx="9849740" cy="5901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ru-RU" sz="2000" u="sng" dirty="0" smtClean="0">
                <a:latin typeface="Calibri" pitchFamily="34" charset="0"/>
              </a:rPr>
              <a:t>1. Организационный этап     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Самообразование педагогов по теме;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Сбор методического материала по всем образовательным областям;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Работа с родителями и бабушками, дедушками;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Работа с соцзащитой;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Работа с администрацией Дома-интерната для престарелых;</a:t>
            </a:r>
          </a:p>
          <a:p>
            <a:pPr lvl="0"/>
            <a:r>
              <a:rPr lang="ru-RU" sz="2000" u="sng" dirty="0" smtClean="0">
                <a:latin typeface="Calibri" pitchFamily="34" charset="0"/>
              </a:rPr>
              <a:t>2. Основной этап 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Цикл бесед, чтение художественной литературы, слушание и исполнение песен по тематике, театрализованная деятельность, подвижные, сюжетно-ролевые и дидактические игры.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Организация мероприятий и праздников внутри детского сада; 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- Активное сотрудничество с людьми старшего поколения (родными бабушками и дедушками; одинокими пожилыми людьми – жителями города; обитателями Дома-интерната для престарелых, ветеранами и участниками ВОВ</a:t>
            </a:r>
          </a:p>
          <a:p>
            <a:pPr lvl="0"/>
            <a:r>
              <a:rPr lang="ru-RU" sz="2000" dirty="0" smtClean="0">
                <a:latin typeface="Calibri" pitchFamily="34" charset="0"/>
              </a:rPr>
              <a:t>3. </a:t>
            </a:r>
            <a:r>
              <a:rPr lang="ru-RU" sz="2000" u="sng" dirty="0" smtClean="0">
                <a:latin typeface="Calibri" pitchFamily="34" charset="0"/>
              </a:rPr>
              <a:t>Итоговый этап</a:t>
            </a:r>
            <a:endParaRPr lang="ru-RU" sz="2000" dirty="0" smtClean="0">
              <a:latin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</a:rPr>
              <a:t>- Подведение итогов, опрос пожилых людей, родителей о целесообразности проекта, его перспективы, дальнейшем сотрудничестве всех участников проекта.</a:t>
            </a:r>
          </a:p>
          <a:p>
            <a:pPr eaLnBrk="1" hangingPunct="1"/>
            <a:r>
              <a:rPr lang="ru-RU" sz="1800" dirty="0" smtClean="0">
                <a:latin typeface="Calibri" pitchFamily="34" charset="0"/>
              </a:rPr>
              <a:t> </a:t>
            </a:r>
          </a:p>
        </p:txBody>
      </p:sp>
      <p:sp>
        <p:nvSpPr>
          <p:cNvPr id="69" name="Rectangle 32">
            <a:extLst>
              <a:ext uri="{FF2B5EF4-FFF2-40B4-BE49-F238E27FC236}">
                <a16:creationId xmlns="" xmlns:a16="http://schemas.microsoft.com/office/drawing/2014/main" id="{78775A09-A1F2-49EB-AD22-D11B71E242C3}"/>
              </a:ext>
            </a:extLst>
          </p:cNvPr>
          <p:cNvSpPr/>
          <p:nvPr/>
        </p:nvSpPr>
        <p:spPr>
          <a:xfrm>
            <a:off x="11112142" y="3640422"/>
            <a:ext cx="9727271" cy="9829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Паспорт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4" name="Text Box 193">
            <a:extLst>
              <a:ext uri="{FF2B5EF4-FFF2-40B4-BE49-F238E27FC236}">
                <a16:creationId xmlns="" xmlns:a16="http://schemas.microsoft.com/office/drawing/2014/main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4250" y="21088351"/>
            <a:ext cx="9429750" cy="651686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 smtClean="0">
                <a:latin typeface="Calibri" pitchFamily="34" charset="0"/>
              </a:rPr>
              <a:t>   </a:t>
            </a:r>
            <a:r>
              <a:rPr lang="ru-RU" sz="2000" dirty="0" smtClean="0">
                <a:latin typeface="Calibri" pitchFamily="34" charset="0"/>
              </a:rPr>
              <a:t>В результате нашей работы укрепилась связь поколений. Дети нашли для себя много нового и интересного. Духовная забота о пожилых людях требует больших усилий, но зато она рождает в сердце ребенка любовь и признательность, потребность и желание общаться, делать приятное для близкого человека, заботиться о нем. </a:t>
            </a:r>
          </a:p>
          <a:p>
            <a:pPr algn="just"/>
            <a:r>
              <a:rPr lang="ru-RU" sz="2000" dirty="0" smtClean="0">
                <a:latin typeface="Calibri" pitchFamily="34" charset="0"/>
              </a:rPr>
              <a:t>  Работу, которую мы, совместно с детьми, родителями проводим, неоценима, в первую очередь, даже не для пожилых людей, а для самих детей. Так и хочется сказать: </a:t>
            </a:r>
            <a:r>
              <a:rPr lang="ru-RU" sz="2000" u="sng" dirty="0" smtClean="0">
                <a:latin typeface="Calibri" pitchFamily="34" charset="0"/>
              </a:rPr>
              <a:t>«Волонтёром можешь ты не быть, а ЧЕЛОВЕКОМ быть обязан!»  </a:t>
            </a:r>
          </a:p>
          <a:p>
            <a:pPr algn="just"/>
            <a:endParaRPr lang="ru-RU" sz="2000" dirty="0" smtClean="0">
              <a:latin typeface="Calibri" pitchFamily="34" charset="0"/>
            </a:endParaRPr>
          </a:p>
          <a:p>
            <a:pPr algn="just"/>
            <a:r>
              <a:rPr lang="ru-RU" sz="2000" u="sng" dirty="0" smtClean="0">
                <a:latin typeface="Calibri" pitchFamily="34" charset="0"/>
              </a:rPr>
              <a:t>Критерии оценки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1.Проявлять заботливое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отношение к пожилым людям,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желание им помогать.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2. Знать о воинских наградах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бабушек и дедушек,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об их подвигах.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3.Проявлять внимание,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сострадание, отзывчивость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к пожилым людям.</a:t>
            </a:r>
          </a:p>
          <a:p>
            <a:endParaRPr lang="ru-RU" sz="1800" dirty="0" smtClean="0"/>
          </a:p>
        </p:txBody>
      </p:sp>
      <p:sp>
        <p:nvSpPr>
          <p:cNvPr id="75" name="Rectangle 35">
            <a:extLst>
              <a:ext uri="{FF2B5EF4-FFF2-40B4-BE49-F238E27FC236}">
                <a16:creationId xmlns="" xmlns:a16="http://schemas.microsoft.com/office/drawing/2014/main" id="{8FCD4683-9727-47D2-BD5C-12B5716C6F4F}"/>
              </a:ext>
            </a:extLst>
          </p:cNvPr>
          <p:cNvSpPr/>
          <p:nvPr/>
        </p:nvSpPr>
        <p:spPr>
          <a:xfrm>
            <a:off x="11140640" y="19865739"/>
            <a:ext cx="9968132" cy="10304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Оценка результатов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="" xmlns:a16="http://schemas.microsoft.com/office/drawing/2014/main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0639" y="5168895"/>
            <a:ext cx="9770260" cy="51010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/>
            <a:r>
              <a:rPr lang="ru-RU" sz="1800" u="sng" dirty="0" smtClean="0">
                <a:latin typeface="Calibri" pitchFamily="34" charset="0"/>
              </a:rPr>
              <a:t>Тип проекта </a:t>
            </a:r>
            <a:r>
              <a:rPr lang="ru-RU" sz="1800" dirty="0" smtClean="0">
                <a:latin typeface="Calibri" pitchFamily="34" charset="0"/>
              </a:rPr>
              <a:t>– долгосрочный</a:t>
            </a:r>
          </a:p>
          <a:p>
            <a:pPr lvl="0" algn="just"/>
            <a:r>
              <a:rPr lang="ru-RU" sz="1800" u="sng" dirty="0" smtClean="0">
                <a:latin typeface="Calibri" pitchFamily="34" charset="0"/>
              </a:rPr>
              <a:t>Участники проекта </a:t>
            </a:r>
            <a:r>
              <a:rPr lang="ru-RU" sz="1800" dirty="0" smtClean="0">
                <a:latin typeface="Calibri" pitchFamily="34" charset="0"/>
              </a:rPr>
              <a:t>– педагоги, специалисты, дети и родители, люди пожилого возраста</a:t>
            </a:r>
          </a:p>
          <a:p>
            <a:pPr lvl="0" algn="just"/>
            <a:r>
              <a:rPr lang="ru-RU" sz="1800" u="sng" dirty="0" smtClean="0">
                <a:latin typeface="Calibri" pitchFamily="34" charset="0"/>
              </a:rPr>
              <a:t>Цель </a:t>
            </a:r>
            <a:r>
              <a:rPr lang="ru-RU" sz="1800" dirty="0" smtClean="0">
                <a:latin typeface="Calibri" pitchFamily="34" charset="0"/>
              </a:rPr>
              <a:t> - Формировать у детей уважение и любовь к людям старшего поколения. Развивать дошкольное волонтёрское движение в детском саду.</a:t>
            </a:r>
          </a:p>
          <a:p>
            <a:pPr algn="just"/>
            <a:r>
              <a:rPr lang="ru-RU" sz="1800" u="sng" dirty="0" smtClean="0">
                <a:latin typeface="Calibri" pitchFamily="34" charset="0"/>
              </a:rPr>
              <a:t> Задачи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- Воспитывать у детей дошкольного возраста чувства уважения, внимания, сострадания, отзывчивости, к пожилым людям;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- Прививать желание заботиться о пожилых людях, оказывать помощь в делах, уметь своими поступками приносить им радость;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- Развивать самостоятельность и ответственность у дошкольников, навыки общения в разновозрастном коллективе;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- Воспитывать в семьях воспитанников толерантности, умения проявлять чувство заботы и ответственности за близких, старших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- Привлекать пожилых людей к совместной деятельности с детьми и сотрудниками детского сада для проведения ряда совместных мероприятий.</a:t>
            </a:r>
          </a:p>
          <a:p>
            <a:pPr algn="just"/>
            <a:r>
              <a:rPr lang="ru-RU" sz="1800" dirty="0" smtClean="0">
                <a:latin typeface="Calibri" pitchFamily="34" charset="0"/>
              </a:rPr>
              <a:t> </a:t>
            </a:r>
            <a:r>
              <a:rPr lang="ru-RU" sz="1800" u="sng" dirty="0" smtClean="0">
                <a:latin typeface="Calibri" pitchFamily="34" charset="0"/>
              </a:rPr>
              <a:t>Сроки реализации проекта </a:t>
            </a:r>
            <a:r>
              <a:rPr lang="ru-RU" sz="1800" dirty="0" smtClean="0">
                <a:latin typeface="Calibri" pitchFamily="34" charset="0"/>
              </a:rPr>
              <a:t>– годичный</a:t>
            </a:r>
          </a:p>
          <a:p>
            <a:pPr marL="342900" indent="-342900"/>
            <a:endParaRPr lang="ru-RU" sz="1800" dirty="0" smtClean="0"/>
          </a:p>
        </p:txBody>
      </p:sp>
      <p:sp>
        <p:nvSpPr>
          <p:cNvPr id="78" name="Rectangle 44">
            <a:extLst>
              <a:ext uri="{FF2B5EF4-FFF2-40B4-BE49-F238E27FC236}">
                <a16:creationId xmlns="" xmlns:a16="http://schemas.microsoft.com/office/drawing/2014/main" id="{20043D7E-7286-48B9-9A5E-E7868B665227}"/>
              </a:ext>
            </a:extLst>
          </p:cNvPr>
          <p:cNvSpPr/>
          <p:nvPr/>
        </p:nvSpPr>
        <p:spPr>
          <a:xfrm>
            <a:off x="301032" y="12763500"/>
            <a:ext cx="977914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Реализация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79" name="Picture 178">
            <a:extLst>
              <a:ext uri="{FF2B5EF4-FFF2-40B4-BE49-F238E27FC236}">
                <a16:creationId xmlns="" xmlns:a16="http://schemas.microsoft.com/office/drawing/2014/main" id="{2362C71A-0AE6-4D30-A934-F24FAF2A4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12142" y="10094378"/>
            <a:ext cx="5742040" cy="3550159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179">
            <a:extLst>
              <a:ext uri="{FF2B5EF4-FFF2-40B4-BE49-F238E27FC236}">
                <a16:creationId xmlns="" xmlns:a16="http://schemas.microsoft.com/office/drawing/2014/main" id="{687C7477-CD31-4BF4-90D8-9FE7AB13F2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384"/>
          <a:stretch/>
        </p:blipFill>
        <p:spPr bwMode="auto">
          <a:xfrm>
            <a:off x="1724036" y="7680959"/>
            <a:ext cx="6824271" cy="3696769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 Box 180">
            <a:extLst>
              <a:ext uri="{FF2B5EF4-FFF2-40B4-BE49-F238E27FC236}">
                <a16:creationId xmlns="" xmlns:a16="http://schemas.microsoft.com/office/drawing/2014/main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51018" y="25122466"/>
            <a:ext cx="6103779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2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86257" y="23742061"/>
            <a:ext cx="6413028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Рис. 2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2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84" name="Chart 2">
            <a:extLst>
              <a:ext uri="{FF2B5EF4-FFF2-40B4-BE49-F238E27FC236}">
                <a16:creationId xmlns="" xmlns:a16="http://schemas.microsoft.com/office/drawing/2014/main" id="{17FF8AF3-5DA4-47A9-B77B-3D51344BB06F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871215948"/>
              </p:ext>
            </p:extLst>
          </p:nvPr>
        </p:nvGraphicFramePr>
        <p:xfrm>
          <a:off x="14957697" y="24054787"/>
          <a:ext cx="5768703" cy="318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5" name="Text Box 180">
            <a:extLst>
              <a:ext uri="{FF2B5EF4-FFF2-40B4-BE49-F238E27FC236}">
                <a16:creationId xmlns="" xmlns:a16="http://schemas.microsoft.com/office/drawing/2014/main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26030" y="27311264"/>
            <a:ext cx="264984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87" name="Rectangle 265">
            <a:extLst>
              <a:ext uri="{FF2B5EF4-FFF2-40B4-BE49-F238E27FC236}">
                <a16:creationId xmlns="" xmlns:a16="http://schemas.microsoft.com/office/drawing/2014/main" id="{74D65BAF-CACE-4D6C-AFE1-DBAB1F38C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728305" y="140188"/>
            <a:ext cx="3449596" cy="2589239"/>
          </a:xfrm>
          <a:prstGeom prst="rect">
            <a:avLst/>
          </a:prstGeom>
          <a:blipFill dpi="0" rotWithShape="1">
            <a:blip r:embed="rId6" cstate="print">
              <a:lum bright="70000" contrast="-70000"/>
            </a:blip>
            <a:srcRect/>
            <a:stretch>
              <a:fillRect r="-79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665" tIns="59332" rIns="118665" bIns="59332" anchor="ctr"/>
          <a:lstStyle/>
          <a:p>
            <a:pPr algn="ctr" defTabSz="5695374"/>
            <a:r>
              <a:rPr lang="ru-RU" sz="2400" b="1" dirty="0">
                <a:latin typeface="Calibri" pitchFamily="34" charset="0"/>
              </a:rPr>
              <a:t>ПОМЕНЯЙТЕ ЭТОТ БЛОК </a:t>
            </a:r>
            <a:r>
              <a:rPr lang="ru-RU" sz="2400" b="1" dirty="0" smtClean="0">
                <a:latin typeface="Calibri" pitchFamily="34" charset="0"/>
              </a:rPr>
              <a:t>НА ГЕРБ МУНИЦИПАЛИТЕТА</a:t>
            </a:r>
            <a:endParaRPr lang="en-US" sz="2400" b="1" dirty="0">
              <a:latin typeface="Calibri" pitchFamily="34" charset="0"/>
            </a:endParaRPr>
          </a:p>
        </p:txBody>
      </p:sp>
      <p:pic>
        <p:nvPicPr>
          <p:cNvPr id="28" name="Picture 179">
            <a:extLst>
              <a:ext uri="{FF2B5EF4-FFF2-40B4-BE49-F238E27FC236}">
                <a16:creationId xmlns="" xmlns:a16="http://schemas.microsoft.com/office/drawing/2014/main" id="{687C7477-CD31-4BF4-90D8-9FE7AB13F2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529" r="18373"/>
          <a:stretch/>
        </p:blipFill>
        <p:spPr bwMode="auto">
          <a:xfrm>
            <a:off x="17161867" y="10062008"/>
            <a:ext cx="3598202" cy="358253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78">
            <a:extLst>
              <a:ext uri="{FF2B5EF4-FFF2-40B4-BE49-F238E27FC236}">
                <a16:creationId xmlns="" xmlns:a16="http://schemas.microsoft.com/office/drawing/2014/main" id="{2362C71A-0AE6-4D30-A934-F24FAF2A4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889" y="20717666"/>
            <a:ext cx="9094226" cy="5622732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78">
            <a:extLst>
              <a:ext uri="{FF2B5EF4-FFF2-40B4-BE49-F238E27FC236}">
                <a16:creationId xmlns="" xmlns:a16="http://schemas.microsoft.com/office/drawing/2014/main" id="{2362C71A-0AE6-4D30-A934-F24FAF2A4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96755" y="14558945"/>
            <a:ext cx="7455902" cy="4609797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477" y="26746201"/>
            <a:ext cx="4529573" cy="62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800" dirty="0" smtClean="0">
                <a:latin typeface="Calibri" pitchFamily="34" charset="0"/>
              </a:rPr>
              <a:t>«Подружились навсегда» </a:t>
            </a:r>
          </a:p>
          <a:p>
            <a:pPr algn="ctr" eaLnBrk="1" hangingPunct="1"/>
            <a:r>
              <a:rPr lang="ru-RU" sz="1800" dirty="0" smtClean="0">
                <a:latin typeface="Calibri" pitchFamily="34" charset="0"/>
              </a:rPr>
              <a:t>(встреча в доме-интернате для престарелых)</a:t>
            </a:r>
            <a:r>
              <a:rPr lang="ru-RU" sz="1800" dirty="0" smtClean="0">
                <a:latin typeface="Calibri" pitchFamily="34" charset="0"/>
              </a:rPr>
              <a:t> 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7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4146" y="12096750"/>
            <a:ext cx="4529573" cy="62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800" dirty="0" smtClean="0">
                <a:latin typeface="Calibri" pitchFamily="34" charset="0"/>
              </a:rPr>
              <a:t>«Беспокойное хозяйство»</a:t>
            </a:r>
          </a:p>
          <a:p>
            <a:pPr algn="ctr" eaLnBrk="1" hangingPunct="1"/>
            <a:r>
              <a:rPr lang="ru-RU" sz="1800" dirty="0" smtClean="0">
                <a:latin typeface="Calibri" pitchFamily="34" charset="0"/>
              </a:rPr>
              <a:t>(посильная помощь одиноким старикам) 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1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07731" y="13799108"/>
            <a:ext cx="4529573" cy="3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800" dirty="0" smtClean="0">
                <a:latin typeface="Calibri" pitchFamily="34" charset="0"/>
              </a:rPr>
              <a:t>«</a:t>
            </a:r>
            <a:r>
              <a:rPr lang="ru-RU" sz="1800" dirty="0" smtClean="0">
                <a:latin typeface="Calibri" pitchFamily="34" charset="0"/>
              </a:rPr>
              <a:t>Мой прадед – </a:t>
            </a:r>
            <a:r>
              <a:rPr lang="ru-RU" sz="1800" dirty="0" smtClean="0">
                <a:latin typeface="Calibri" pitchFamily="34" charset="0"/>
              </a:rPr>
              <a:t>герой»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2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8316" y="13817935"/>
            <a:ext cx="4529573" cy="3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800" dirty="0" smtClean="0">
                <a:latin typeface="Calibri" pitchFamily="34" charset="0"/>
              </a:rPr>
              <a:t>        Бессмертный полк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3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23075" y="19181002"/>
            <a:ext cx="4529573" cy="3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800" dirty="0" smtClean="0">
                <a:latin typeface="Calibri" pitchFamily="34" charset="0"/>
              </a:rPr>
              <a:t>«это нужно не мертвым, это нужно живым»</a:t>
            </a:r>
            <a:endParaRPr lang="en-US" sz="1800" dirty="0">
              <a:latin typeface="Calibri" pitchFamily="34" charset="0"/>
            </a:endParaRPr>
          </a:p>
        </p:txBody>
      </p:sp>
      <p:pic>
        <p:nvPicPr>
          <p:cNvPr id="1027" name="Picture 3" descr="C:\Users\Садик\Desktop\ДАША\DSC052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991850" y="10115550"/>
            <a:ext cx="5924550" cy="3676650"/>
          </a:xfrm>
          <a:prstGeom prst="rect">
            <a:avLst/>
          </a:prstGeom>
          <a:noFill/>
        </p:spPr>
      </p:pic>
      <p:pic>
        <p:nvPicPr>
          <p:cNvPr id="1028" name="Picture 4" descr="C:\Users\Садик\Desktop\ДАША\IMG_20181009_13132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164050" y="9772650"/>
            <a:ext cx="3543300" cy="4076700"/>
          </a:xfrm>
          <a:prstGeom prst="rect">
            <a:avLst/>
          </a:prstGeom>
          <a:noFill/>
        </p:spPr>
      </p:pic>
      <p:pic>
        <p:nvPicPr>
          <p:cNvPr id="1029" name="Picture 5" descr="C:\Users\Садик\Desktop\ДАША\IMG_20180820_111308 (2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306300" y="14420850"/>
            <a:ext cx="7734300" cy="4762500"/>
          </a:xfrm>
          <a:prstGeom prst="rect">
            <a:avLst/>
          </a:prstGeom>
          <a:noFill/>
        </p:spPr>
      </p:pic>
      <p:pic>
        <p:nvPicPr>
          <p:cNvPr id="1030" name="Picture 6" descr="C:\Users\Садик\Desktop\ДАША\DSC_078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2000" y="20421600"/>
            <a:ext cx="9220200" cy="61722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748205" y="61555"/>
            <a:ext cx="2103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2455"/>
            <a:ext cx="21383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F:\Gerb_1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716500" y="0"/>
            <a:ext cx="3667125" cy="3276600"/>
          </a:xfrm>
          <a:prstGeom prst="rect">
            <a:avLst/>
          </a:prstGeom>
          <a:noFill/>
        </p:spPr>
      </p:pic>
      <p:pic>
        <p:nvPicPr>
          <p:cNvPr id="3" name="Picture 2" descr="F:\Новая папка\DSC05213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0" y="7524751"/>
            <a:ext cx="7067550" cy="4495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449</Words>
  <Application>Microsoft Office PowerPoint</Application>
  <PresentationFormat>Произвольный</PresentationFormat>
  <Paragraphs>65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HDOfficeLightV0</vt:lpstr>
      <vt:lpstr>Параллакс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Садик</cp:lastModifiedBy>
  <cp:revision>33</cp:revision>
  <dcterms:created xsi:type="dcterms:W3CDTF">2017-10-02T13:44:20Z</dcterms:created>
  <dcterms:modified xsi:type="dcterms:W3CDTF">2018-11-12T09:22:26Z</dcterms:modified>
</cp:coreProperties>
</file>