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30.jpeg"/><Relationship Id="rId4" Type="http://schemas.openxmlformats.org/officeDocument/2006/relationships/image" Target="../media/image15.jpeg"/><Relationship Id="rId9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547664" y="332656"/>
            <a:ext cx="6768752" cy="561662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13500000">
              <a:srgbClr val="FF0000">
                <a:alpha val="50000"/>
              </a:srgbClr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000" b="1" dirty="0" smtClean="0">
              <a:latin typeface="Comic Sans MS" pitchFamily="66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000" b="1" dirty="0" smtClean="0">
              <a:latin typeface="Comic Sans MS" pitchFamily="66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000" b="1" dirty="0" smtClean="0">
              <a:latin typeface="Comic Sans MS" pitchFamily="66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000" b="1" dirty="0" smtClean="0">
              <a:latin typeface="Comic Sans MS" pitchFamily="66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000" b="1" dirty="0" smtClean="0">
              <a:latin typeface="Comic Sans MS" pitchFamily="66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2500" b="1" dirty="0" smtClean="0">
              <a:latin typeface="Comic Sans MS" pitchFamily="66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500" b="1" dirty="0" smtClean="0">
                <a:latin typeface="Comic Sans MS" pitchFamily="66" charset="0"/>
              </a:rPr>
              <a:t>Выполнила: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500" b="1" dirty="0" err="1" smtClean="0">
                <a:latin typeface="Comic Sans MS" pitchFamily="66" charset="0"/>
              </a:rPr>
              <a:t>Шафранская</a:t>
            </a:r>
            <a:r>
              <a:rPr lang="ru-RU" sz="2500" b="1" dirty="0" smtClean="0">
                <a:latin typeface="Comic Sans MS" pitchFamily="66" charset="0"/>
              </a:rPr>
              <a:t> Ирина,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500" b="1" dirty="0" smtClean="0">
                <a:latin typeface="Comic Sans MS" pitchFamily="66" charset="0"/>
              </a:rPr>
              <a:t>воспитатель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56454" y="1196752"/>
            <a:ext cx="7781296" cy="267765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glow" dir="tl">
              <a:rot lat="0" lon="0" rev="5400000"/>
            </a:lightRig>
          </a:scene3d>
          <a:sp3d>
            <a:bevelT w="152400" h="50800" prst="softRound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Дидактическое пособие </a:t>
            </a:r>
          </a:p>
          <a:p>
            <a:pPr algn="ctr"/>
            <a:r>
              <a:rPr lang="ru-RU" sz="6000" b="1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ЛЭПБУК </a:t>
            </a:r>
          </a:p>
          <a:p>
            <a:pPr algn="ctr"/>
            <a:r>
              <a:rPr lang="ru-RU" sz="6000" b="1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«Одуванчик»</a:t>
            </a:r>
            <a:endParaRPr lang="ru-RU" sz="6000" b="1" dirty="0">
              <a:ln w="31550" cmpd="sng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95536" y="3573016"/>
            <a:ext cx="8424936" cy="2492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ru-RU" sz="2000" dirty="0" smtClean="0">
                <a:latin typeface="Comic Sans MS" pitchFamily="66" charset="0"/>
              </a:rPr>
              <a:t>В этом кармашке со значком        находятся заметки об интересных фактах про одуванчик. Ведь одуванчик – очень живучее растение, он бывает не только желтого цвета и имеет большое количество названий, по нему можно узнать время и даже предсказать погоду, ему приписывали охранительные свойства, а так же есть различные приметы, пословицы и поговорки про одуванчик.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04665"/>
            <a:ext cx="384011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3888432" cy="291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Группа 8"/>
          <p:cNvGrpSpPr/>
          <p:nvPr/>
        </p:nvGrpSpPr>
        <p:grpSpPr>
          <a:xfrm>
            <a:off x="5148064" y="3429000"/>
            <a:ext cx="720080" cy="504056"/>
            <a:chOff x="4932040" y="1988840"/>
            <a:chExt cx="1368152" cy="1008112"/>
          </a:xfrm>
        </p:grpSpPr>
        <p:sp>
          <p:nvSpPr>
            <p:cNvPr id="10" name="Овал 9"/>
            <p:cNvSpPr/>
            <p:nvPr/>
          </p:nvSpPr>
          <p:spPr>
            <a:xfrm>
              <a:off x="4932040" y="198884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5220072" y="2132856"/>
              <a:ext cx="864096" cy="72008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95536" y="4005064"/>
            <a:ext cx="8424936" cy="2060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ru-RU" sz="2000" dirty="0" smtClean="0">
                <a:latin typeface="Comic Sans MS" pitchFamily="66" charset="0"/>
              </a:rPr>
              <a:t>В этом кармашке со значком           находятся раскраски с одуванчиком. Кроме познавательных задач выполняется и продуктивная деятельность. Ребенок не только видит и слышит об одуванчике, но и раскрашивает, делает поделки. Что так же приносит огромную пользу – это усидчивость, старательность, аккуратность, развитие мелкой моторики рук.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4664"/>
            <a:ext cx="2520280" cy="336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7" y="404664"/>
            <a:ext cx="4464496" cy="334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Группа 8"/>
          <p:cNvGrpSpPr/>
          <p:nvPr/>
        </p:nvGrpSpPr>
        <p:grpSpPr>
          <a:xfrm>
            <a:off x="5076056" y="3861048"/>
            <a:ext cx="792088" cy="576064"/>
            <a:chOff x="4932040" y="3068960"/>
            <a:chExt cx="1368152" cy="1008112"/>
          </a:xfrm>
        </p:grpSpPr>
        <p:sp>
          <p:nvSpPr>
            <p:cNvPr id="10" name="Овал 9"/>
            <p:cNvSpPr/>
            <p:nvPr/>
          </p:nvSpPr>
          <p:spPr>
            <a:xfrm>
              <a:off x="4932040" y="306896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5148064" y="3140968"/>
              <a:ext cx="864096" cy="8298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395536" y="3861048"/>
            <a:ext cx="8424936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ru-RU" sz="2000" dirty="0" smtClean="0">
                <a:latin typeface="Comic Sans MS" pitchFamily="66" charset="0"/>
              </a:rPr>
              <a:t>В этом кармашке со значком            находятся </a:t>
            </a:r>
            <a:r>
              <a:rPr lang="ru-RU" sz="2000" u="sng" dirty="0" smtClean="0">
                <a:latin typeface="Comic Sans MS" pitchFamily="66" charset="0"/>
              </a:rPr>
              <a:t>дидактические игры</a:t>
            </a:r>
            <a:r>
              <a:rPr lang="ru-RU" sz="2000" dirty="0" smtClean="0">
                <a:latin typeface="Comic Sans MS" pitchFamily="66" charset="0"/>
              </a:rPr>
              <a:t>: «Узнай по описанию», «Что раньше, что потом», «Собери картинку», «Опиши цветок», «Подбери слово», «Подумай и ответь!», «Что нужно нашему растению» и </a:t>
            </a:r>
            <a:r>
              <a:rPr lang="ru-RU" sz="2000" u="sng" dirty="0" smtClean="0">
                <a:latin typeface="Comic Sans MS" pitchFamily="66" charset="0"/>
              </a:rPr>
              <a:t> игры-забавы с одуванчиком</a:t>
            </a:r>
            <a:r>
              <a:rPr lang="ru-RU" sz="2000" dirty="0" smtClean="0">
                <a:latin typeface="Comic Sans MS" pitchFamily="66" charset="0"/>
              </a:rPr>
              <a:t>: «Венок из одуванчиков», «Кудри из одуванчиков», «</a:t>
            </a:r>
            <a:r>
              <a:rPr lang="ru-RU" sz="2000" dirty="0" err="1" smtClean="0">
                <a:latin typeface="Comic Sans MS" pitchFamily="66" charset="0"/>
              </a:rPr>
              <a:t>Парашутики</a:t>
            </a:r>
            <a:r>
              <a:rPr lang="ru-RU" sz="2000" dirty="0" smtClean="0">
                <a:latin typeface="Comic Sans MS" pitchFamily="66" charset="0"/>
              </a:rPr>
              <a:t>», «Летняя аппликация» Одуванчики».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32656"/>
            <a:ext cx="422413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32656"/>
            <a:ext cx="2448272" cy="32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Группа 8"/>
          <p:cNvGrpSpPr/>
          <p:nvPr/>
        </p:nvGrpSpPr>
        <p:grpSpPr>
          <a:xfrm>
            <a:off x="5868144" y="3645024"/>
            <a:ext cx="864096" cy="648072"/>
            <a:chOff x="4932040" y="4149080"/>
            <a:chExt cx="1368152" cy="1008112"/>
          </a:xfrm>
        </p:grpSpPr>
        <p:sp>
          <p:nvSpPr>
            <p:cNvPr id="10" name="Овал 9"/>
            <p:cNvSpPr/>
            <p:nvPr/>
          </p:nvSpPr>
          <p:spPr>
            <a:xfrm>
              <a:off x="4932040" y="414908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5148064" y="4293096"/>
              <a:ext cx="991741" cy="68157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95536" y="4293096"/>
            <a:ext cx="8424936" cy="1772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ru-RU" sz="2000" dirty="0" smtClean="0">
                <a:latin typeface="Comic Sans MS" pitchFamily="66" charset="0"/>
              </a:rPr>
              <a:t>В этом кармашке со значком         находится С</a:t>
            </a:r>
            <a:r>
              <a:rPr lang="en-US" sz="2000" dirty="0" smtClean="0">
                <a:latin typeface="Comic Sans MS" pitchFamily="66" charset="0"/>
              </a:rPr>
              <a:t>D-</a:t>
            </a:r>
            <a:r>
              <a:rPr lang="ru-RU" sz="2000" dirty="0" smtClean="0">
                <a:latin typeface="Comic Sans MS" pitchFamily="66" charset="0"/>
              </a:rPr>
              <a:t>диск, на который записаны  мультфильмы: «Одуванчик – толстые щеки» и «Одуванчик» (из сериала «</a:t>
            </a:r>
            <a:r>
              <a:rPr lang="ru-RU" sz="2000" dirty="0" err="1" smtClean="0">
                <a:latin typeface="Comic Sans MS" pitchFamily="66" charset="0"/>
              </a:rPr>
              <a:t>Лунтик</a:t>
            </a:r>
            <a:r>
              <a:rPr lang="ru-RU" sz="2000" dirty="0" smtClean="0">
                <a:latin typeface="Comic Sans MS" pitchFamily="66" charset="0"/>
              </a:rPr>
              <a:t> и его друзья»), а так же песни об одуванчике.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76672"/>
            <a:ext cx="2646507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76672"/>
            <a:ext cx="4658972" cy="3494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Группа 8"/>
          <p:cNvGrpSpPr/>
          <p:nvPr/>
        </p:nvGrpSpPr>
        <p:grpSpPr>
          <a:xfrm>
            <a:off x="5148064" y="4149080"/>
            <a:ext cx="720080" cy="504056"/>
            <a:chOff x="4932040" y="5229200"/>
            <a:chExt cx="1368152" cy="1008112"/>
          </a:xfrm>
        </p:grpSpPr>
        <p:sp>
          <p:nvSpPr>
            <p:cNvPr id="10" name="Овал 9"/>
            <p:cNvSpPr/>
            <p:nvPr/>
          </p:nvSpPr>
          <p:spPr>
            <a:xfrm>
              <a:off x="4932040" y="522920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5220072" y="5373216"/>
              <a:ext cx="816099" cy="7583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95536" y="404664"/>
            <a:ext cx="8424936" cy="5733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</a:p>
          <a:p>
            <a:pPr algn="just"/>
            <a:r>
              <a:rPr lang="ru-RU" sz="2000" b="1" cap="all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ru-RU" sz="2000" b="1" cap="all" dirty="0" err="1" smtClean="0">
                <a:latin typeface="Comic Sans MS" pitchFamily="66" charset="0"/>
              </a:rPr>
              <a:t>Лэпбук</a:t>
            </a:r>
            <a:r>
              <a:rPr lang="ru-RU" sz="2000" b="1" cap="all" dirty="0" smtClean="0">
                <a:latin typeface="Comic Sans MS" pitchFamily="66" charset="0"/>
              </a:rPr>
              <a:t> – это эффективная технология дошкольного образования. А еще </a:t>
            </a:r>
            <a:r>
              <a:rPr lang="ru-RU" sz="2000" b="1" cap="all" dirty="0" err="1" smtClean="0">
                <a:latin typeface="Comic Sans MS" pitchFamily="66" charset="0"/>
              </a:rPr>
              <a:t>Лэпбук</a:t>
            </a:r>
            <a:r>
              <a:rPr lang="ru-RU" sz="2000" b="1" cap="all" dirty="0" smtClean="0">
                <a:latin typeface="Comic Sans MS" pitchFamily="66" charset="0"/>
              </a:rPr>
              <a:t> очень </a:t>
            </a:r>
            <a:r>
              <a:rPr lang="ru-RU" sz="2000" b="1" cap="all" smtClean="0">
                <a:latin typeface="Comic Sans MS" pitchFamily="66" charset="0"/>
              </a:rPr>
              <a:t>мобильное </a:t>
            </a:r>
            <a:r>
              <a:rPr lang="ru-RU" sz="2000" b="1" cap="all" smtClean="0">
                <a:latin typeface="Comic Sans MS" pitchFamily="66" charset="0"/>
              </a:rPr>
              <a:t>средство </a:t>
            </a:r>
            <a:r>
              <a:rPr lang="ru-RU" sz="2000" b="1" cap="all" dirty="0" smtClean="0">
                <a:latin typeface="Comic Sans MS" pitchFamily="66" charset="0"/>
              </a:rPr>
              <a:t>обогащения развивающей среды группы, которое можно дать поиграть детям соседней группы.</a:t>
            </a:r>
          </a:p>
          <a:p>
            <a:pPr algn="just"/>
            <a:r>
              <a:rPr lang="ru-RU" sz="2000" b="1" cap="all" dirty="0" smtClean="0">
                <a:latin typeface="Comic Sans MS" pitchFamily="66" charset="0"/>
              </a:rPr>
              <a:t>	Результаты  использования  </a:t>
            </a:r>
            <a:r>
              <a:rPr lang="ru-RU" sz="2000" b="1" cap="all" dirty="0" err="1" smtClean="0">
                <a:latin typeface="Comic Sans MS" pitchFamily="66" charset="0"/>
              </a:rPr>
              <a:t>лэпбука</a:t>
            </a:r>
            <a:r>
              <a:rPr lang="ru-RU" sz="2000" b="1" cap="all" dirty="0" smtClean="0">
                <a:latin typeface="Comic Sans MS" pitchFamily="66" charset="0"/>
              </a:rPr>
              <a:t>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cap="all" dirty="0" smtClean="0">
                <a:latin typeface="Comic Sans MS" pitchFamily="66" charset="0"/>
              </a:rPr>
              <a:t> Повторение пройденного материала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cap="all" dirty="0" smtClean="0">
                <a:latin typeface="Comic Sans MS" pitchFamily="66" charset="0"/>
              </a:rPr>
              <a:t> быстрое запоминание стихов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cap="all" dirty="0" smtClean="0">
                <a:latin typeface="Comic Sans MS" pitchFamily="66" charset="0"/>
              </a:rPr>
              <a:t> проявление повышенного интереса к содержанию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cap="all" dirty="0" smtClean="0">
                <a:latin typeface="Comic Sans MS" pitchFamily="66" charset="0"/>
              </a:rPr>
              <a:t> проявление самостоятельности при работе с </a:t>
            </a:r>
            <a:r>
              <a:rPr lang="ru-RU" sz="2000" b="1" cap="all" dirty="0" err="1" smtClean="0">
                <a:latin typeface="Comic Sans MS" pitchFamily="66" charset="0"/>
              </a:rPr>
              <a:t>лэбуком</a:t>
            </a:r>
            <a:r>
              <a:rPr lang="ru-RU" sz="2000" b="1" cap="all" dirty="0" smtClean="0">
                <a:latin typeface="Comic Sans MS" pitchFamily="66" charset="0"/>
              </a:rPr>
              <a:t>.</a:t>
            </a:r>
          </a:p>
          <a:p>
            <a:pPr algn="just"/>
            <a:r>
              <a:rPr lang="ru-RU" sz="2000" b="1" cap="all" dirty="0" smtClean="0">
                <a:latin typeface="Comic Sans MS" pitchFamily="66" charset="0"/>
              </a:rPr>
              <a:t>	На мой взгляд, Такая ФОРМА РАБОТЫ </a:t>
            </a:r>
            <a:r>
              <a:rPr lang="ru-RU" sz="2000" b="1" dirty="0" smtClean="0">
                <a:latin typeface="Comic Sans MS" pitchFamily="66" charset="0"/>
              </a:rPr>
              <a:t>С ДЕТЬМИ ОЧЕНЬ ИНТЕРЕСНА ДЛЯ ПЕДАГОГА, ДЕТЕЙ, ИХ РОДИТЕЛЕЙ, ТАК КАК </a:t>
            </a:r>
            <a:r>
              <a:rPr lang="ru-RU" sz="2000" b="1" cap="all" dirty="0" smtClean="0">
                <a:latin typeface="Comic Sans MS" pitchFamily="66" charset="0"/>
              </a:rPr>
              <a:t>объект рассматривается с разных сторон. </a:t>
            </a:r>
            <a:r>
              <a:rPr lang="ru-RU" sz="2000" b="1" dirty="0" smtClean="0">
                <a:latin typeface="Comic Sans MS" pitchFamily="66" charset="0"/>
              </a:rPr>
              <a:t>И МЫ ГОВОРИМ С УВЕРЕННОСТЬЮ, ЧТО ПРОДОЛЖИМ РАБОТАТЬ В ЭТОМ НАПРАВЛЕНИИ, ПОТОМУ ЧТО ВИДНА ПОЛЬЗА И ПЕРСПЕКТИВА НА ДАЛЬНЕЙШУЮ РАБОТУ.</a:t>
            </a:r>
            <a:endParaRPr lang="ru-RU" sz="2000" b="1" cap="all" dirty="0" smtClean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260648"/>
            <a:ext cx="295997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ЗАКЛЮЧЕНИЕ</a:t>
            </a:r>
            <a:endParaRPr lang="ru-RU" sz="3600" b="1" dirty="0">
              <a:ln w="31550" cmpd="sng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55576" y="908720"/>
          <a:ext cx="7776864" cy="5328592"/>
        </p:xfrm>
        <a:graphic>
          <a:graphicData uri="http://schemas.openxmlformats.org/drawingml/2006/table">
            <a:tbl>
              <a:tblPr/>
              <a:tblGrid>
                <a:gridCol w="1656184"/>
                <a:gridCol w="2304256"/>
                <a:gridCol w="1800200"/>
                <a:gridCol w="2016224"/>
              </a:tblGrid>
              <a:tr h="1008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ЗАГАДКИ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ПОЛЬЗА</a:t>
                      </a:r>
                      <a:endParaRPr lang="ru-RU" sz="2000" i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ru-RU" sz="10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КАРТИНЫ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ЭТО</a:t>
                      </a:r>
                      <a:r>
                        <a:rPr lang="ru-RU" sz="2000" i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 ИНТЕРЕСНО</a:t>
                      </a:r>
                      <a:endParaRPr lang="ru-RU" sz="2000" i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ru-RU" sz="10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СКАЗКИ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РАСКРАСКИ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ru-RU" sz="10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СТИХИ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ДИДАКТИЧЕСКИЕ</a:t>
                      </a:r>
                      <a:r>
                        <a:rPr lang="ru-RU" sz="2000" i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 ИГРЫ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 grid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ru-RU" sz="10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АНИМАЦИЯ</a:t>
                      </a:r>
                      <a:endParaRPr lang="ru-RU" sz="2000" i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254420" y="188640"/>
            <a:ext cx="5015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Расшифровка символов</a:t>
            </a:r>
            <a:endParaRPr lang="ru-RU" sz="3600" b="1" dirty="0">
              <a:ln w="31550" cmpd="sng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899592" y="908720"/>
            <a:ext cx="1368152" cy="1008112"/>
            <a:chOff x="899592" y="908720"/>
            <a:chExt cx="1368152" cy="1008112"/>
          </a:xfrm>
        </p:grpSpPr>
        <p:sp>
          <p:nvSpPr>
            <p:cNvPr id="11" name="Овал 10"/>
            <p:cNvSpPr/>
            <p:nvPr/>
          </p:nvSpPr>
          <p:spPr>
            <a:xfrm>
              <a:off x="899592" y="90872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1259632" y="980728"/>
              <a:ext cx="648072" cy="864096"/>
            </a:xfrm>
            <a:prstGeom prst="rect">
              <a:avLst/>
            </a:prstGeom>
          </p:spPr>
        </p:pic>
      </p:grpSp>
      <p:grpSp>
        <p:nvGrpSpPr>
          <p:cNvPr id="22" name="Группа 21"/>
          <p:cNvGrpSpPr/>
          <p:nvPr/>
        </p:nvGrpSpPr>
        <p:grpSpPr>
          <a:xfrm>
            <a:off x="899592" y="4149080"/>
            <a:ext cx="1368152" cy="1008112"/>
            <a:chOff x="899592" y="4149080"/>
            <a:chExt cx="1368152" cy="1008112"/>
          </a:xfrm>
        </p:grpSpPr>
        <p:sp>
          <p:nvSpPr>
            <p:cNvPr id="20" name="Овал 19"/>
            <p:cNvSpPr/>
            <p:nvPr/>
          </p:nvSpPr>
          <p:spPr>
            <a:xfrm>
              <a:off x="899592" y="414908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1" name="Рисунок 20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1115616" y="4293096"/>
              <a:ext cx="977652" cy="653802"/>
            </a:xfrm>
            <a:prstGeom prst="rect">
              <a:avLst/>
            </a:prstGeom>
          </p:spPr>
        </p:pic>
      </p:grpSp>
      <p:grpSp>
        <p:nvGrpSpPr>
          <p:cNvPr id="24" name="Группа 23"/>
          <p:cNvGrpSpPr/>
          <p:nvPr/>
        </p:nvGrpSpPr>
        <p:grpSpPr>
          <a:xfrm>
            <a:off x="4932040" y="1988840"/>
            <a:ext cx="1368152" cy="1008112"/>
            <a:chOff x="4932040" y="1988840"/>
            <a:chExt cx="1368152" cy="1008112"/>
          </a:xfrm>
        </p:grpSpPr>
        <p:sp>
          <p:nvSpPr>
            <p:cNvPr id="16" name="Овал 15"/>
            <p:cNvSpPr/>
            <p:nvPr/>
          </p:nvSpPr>
          <p:spPr>
            <a:xfrm>
              <a:off x="4932040" y="198884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Рисунок 22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5220072" y="2132856"/>
              <a:ext cx="864096" cy="720080"/>
            </a:xfrm>
            <a:prstGeom prst="rect">
              <a:avLst/>
            </a:prstGeom>
          </p:spPr>
        </p:pic>
      </p:grpSp>
      <p:grpSp>
        <p:nvGrpSpPr>
          <p:cNvPr id="26" name="Группа 25"/>
          <p:cNvGrpSpPr/>
          <p:nvPr/>
        </p:nvGrpSpPr>
        <p:grpSpPr>
          <a:xfrm>
            <a:off x="4932040" y="3068960"/>
            <a:ext cx="1368152" cy="1008112"/>
            <a:chOff x="4932040" y="3068960"/>
            <a:chExt cx="1368152" cy="1008112"/>
          </a:xfrm>
        </p:grpSpPr>
        <p:sp>
          <p:nvSpPr>
            <p:cNvPr id="15" name="Овал 14"/>
            <p:cNvSpPr/>
            <p:nvPr/>
          </p:nvSpPr>
          <p:spPr>
            <a:xfrm>
              <a:off x="4932040" y="306896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Рисунок 24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5148064" y="3140968"/>
              <a:ext cx="864096" cy="829816"/>
            </a:xfrm>
            <a:prstGeom prst="rect">
              <a:avLst/>
            </a:prstGeom>
          </p:spPr>
        </p:pic>
      </p:grpSp>
      <p:grpSp>
        <p:nvGrpSpPr>
          <p:cNvPr id="28" name="Группа 27"/>
          <p:cNvGrpSpPr/>
          <p:nvPr/>
        </p:nvGrpSpPr>
        <p:grpSpPr>
          <a:xfrm>
            <a:off x="4932040" y="908720"/>
            <a:ext cx="1368152" cy="1008112"/>
            <a:chOff x="4932040" y="908720"/>
            <a:chExt cx="1368152" cy="1008112"/>
          </a:xfrm>
        </p:grpSpPr>
        <p:sp>
          <p:nvSpPr>
            <p:cNvPr id="17" name="Овал 16"/>
            <p:cNvSpPr/>
            <p:nvPr/>
          </p:nvSpPr>
          <p:spPr>
            <a:xfrm>
              <a:off x="4932040" y="90872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Рисунок 26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5220072" y="1052736"/>
              <a:ext cx="792088" cy="739328"/>
            </a:xfrm>
            <a:prstGeom prst="rect">
              <a:avLst/>
            </a:prstGeom>
          </p:spPr>
        </p:pic>
      </p:grpSp>
      <p:grpSp>
        <p:nvGrpSpPr>
          <p:cNvPr id="30" name="Группа 29"/>
          <p:cNvGrpSpPr/>
          <p:nvPr/>
        </p:nvGrpSpPr>
        <p:grpSpPr>
          <a:xfrm>
            <a:off x="899592" y="3068960"/>
            <a:ext cx="1368152" cy="1008112"/>
            <a:chOff x="899592" y="3068960"/>
            <a:chExt cx="1368152" cy="1008112"/>
          </a:xfrm>
        </p:grpSpPr>
        <p:sp>
          <p:nvSpPr>
            <p:cNvPr id="19" name="Овал 18"/>
            <p:cNvSpPr/>
            <p:nvPr/>
          </p:nvSpPr>
          <p:spPr>
            <a:xfrm>
              <a:off x="899592" y="306896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9" name="Рисунок 28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 flipH="1">
              <a:off x="1115616" y="3212976"/>
              <a:ext cx="961578" cy="715516"/>
            </a:xfrm>
            <a:prstGeom prst="rect">
              <a:avLst/>
            </a:prstGeom>
          </p:spPr>
        </p:pic>
      </p:grpSp>
      <p:grpSp>
        <p:nvGrpSpPr>
          <p:cNvPr id="32" name="Группа 31"/>
          <p:cNvGrpSpPr/>
          <p:nvPr/>
        </p:nvGrpSpPr>
        <p:grpSpPr>
          <a:xfrm>
            <a:off x="899592" y="1988840"/>
            <a:ext cx="1368152" cy="1008112"/>
            <a:chOff x="899592" y="1988840"/>
            <a:chExt cx="1368152" cy="1008112"/>
          </a:xfrm>
        </p:grpSpPr>
        <p:sp>
          <p:nvSpPr>
            <p:cNvPr id="13" name="Овал 12"/>
            <p:cNvSpPr/>
            <p:nvPr/>
          </p:nvSpPr>
          <p:spPr>
            <a:xfrm>
              <a:off x="899592" y="198884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1115616" y="2132856"/>
              <a:ext cx="954211" cy="675542"/>
            </a:xfrm>
            <a:prstGeom prst="rect">
              <a:avLst/>
            </a:prstGeom>
          </p:spPr>
        </p:pic>
      </p:grpSp>
      <p:grpSp>
        <p:nvGrpSpPr>
          <p:cNvPr id="34" name="Группа 33"/>
          <p:cNvGrpSpPr/>
          <p:nvPr/>
        </p:nvGrpSpPr>
        <p:grpSpPr>
          <a:xfrm>
            <a:off x="4932040" y="5229200"/>
            <a:ext cx="1368152" cy="1008112"/>
            <a:chOff x="4932040" y="5229200"/>
            <a:chExt cx="1368152" cy="1008112"/>
          </a:xfrm>
        </p:grpSpPr>
        <p:sp>
          <p:nvSpPr>
            <p:cNvPr id="18" name="Овал 17"/>
            <p:cNvSpPr/>
            <p:nvPr/>
          </p:nvSpPr>
          <p:spPr>
            <a:xfrm>
              <a:off x="4932040" y="522920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3" name="Рисунок 32"/>
            <p:cNvPicPr/>
            <p:nvPr/>
          </p:nvPicPr>
          <p:blipFill>
            <a:blip r:embed="rId10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5220072" y="5373216"/>
              <a:ext cx="816099" cy="758378"/>
            </a:xfrm>
            <a:prstGeom prst="rect">
              <a:avLst/>
            </a:prstGeom>
          </p:spPr>
        </p:pic>
      </p:grpSp>
      <p:grpSp>
        <p:nvGrpSpPr>
          <p:cNvPr id="36" name="Группа 35"/>
          <p:cNvGrpSpPr/>
          <p:nvPr/>
        </p:nvGrpSpPr>
        <p:grpSpPr>
          <a:xfrm>
            <a:off x="4932040" y="4149080"/>
            <a:ext cx="1368152" cy="1008112"/>
            <a:chOff x="4932040" y="4149080"/>
            <a:chExt cx="1368152" cy="1008112"/>
          </a:xfrm>
        </p:grpSpPr>
        <p:sp>
          <p:nvSpPr>
            <p:cNvPr id="14" name="Овал 13"/>
            <p:cNvSpPr/>
            <p:nvPr/>
          </p:nvSpPr>
          <p:spPr>
            <a:xfrm>
              <a:off x="4932040" y="414908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/>
            <p:nvPr/>
          </p:nvPicPr>
          <p:blipFill>
            <a:blip r:embed="rId11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5148064" y="4293096"/>
              <a:ext cx="991741" cy="68157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4046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41651" y="1916832"/>
            <a:ext cx="6269665" cy="1938992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glow" dir="tl">
              <a:rot lat="0" lon="0" rev="5400000"/>
            </a:lightRig>
          </a:scene3d>
          <a:sp3d>
            <a:bevelT w="152400" h="50800" prst="softRound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СПАСИБО </a:t>
            </a:r>
          </a:p>
          <a:p>
            <a:pPr algn="ctr"/>
            <a:r>
              <a:rPr lang="ru-RU" sz="6000" b="1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ЗА ВНИМАНИЕ!</a:t>
            </a:r>
            <a:endParaRPr lang="ru-RU" sz="6000" b="1" dirty="0">
              <a:ln w="31550" cmpd="sng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547664" y="332656"/>
            <a:ext cx="6768752" cy="561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2500" b="1" dirty="0" smtClean="0">
              <a:latin typeface="Comic Sans MS" pitchFamily="66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611560" y="476672"/>
            <a:ext cx="7992888" cy="561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2500" b="1" dirty="0" smtClean="0">
              <a:latin typeface="Comic Sans MS" pitchFamily="66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500" b="1" dirty="0" smtClean="0">
                <a:latin typeface="Comic Sans MS" pitchFamily="66" charset="0"/>
              </a:rPr>
              <a:t>			</a:t>
            </a:r>
            <a:r>
              <a:rPr lang="ru-RU" sz="2800" b="1" dirty="0" smtClean="0">
                <a:latin typeface="Comic Sans MS" pitchFamily="66" charset="0"/>
              </a:rPr>
              <a:t>Развитие познавательных способностей детей посредством развивающих игр, загадок, стихов, знакомства с произведениями художников, с полезными свойствами одуванчика  и интересными фактами, закрепление и обобщение знаний детей об одуванчике.</a:t>
            </a:r>
            <a:endParaRPr lang="ru-RU" sz="2800" dirty="0" smtClean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836712"/>
            <a:ext cx="2140330" cy="830997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glow" dir="tl">
              <a:rot lat="0" lon="0" rev="5400000"/>
            </a:lightRig>
          </a:scene3d>
          <a:sp3d>
            <a:bevelT w="152400" h="50800" prst="softRound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ЦЕЛЬ:</a:t>
            </a:r>
            <a:endParaRPr lang="ru-RU" sz="6000" b="1" dirty="0">
              <a:ln w="31550" cmpd="sng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547664" y="332656"/>
            <a:ext cx="6768752" cy="561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2500" b="1" dirty="0" smtClean="0">
              <a:latin typeface="Comic Sans MS" pitchFamily="66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611560" y="476672"/>
            <a:ext cx="7992888" cy="561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500" b="1" dirty="0" smtClean="0">
                <a:latin typeface="Comic Sans MS" pitchFamily="66" charset="0"/>
              </a:rPr>
              <a:t>	</a:t>
            </a:r>
            <a:endParaRPr lang="ru-RU" sz="500" b="1" dirty="0" smtClean="0">
              <a:latin typeface="Comic Sans MS" pitchFamily="66" charset="0"/>
            </a:endParaRPr>
          </a:p>
          <a:p>
            <a:pPr marL="457200" indent="-457200" algn="just">
              <a:spcBef>
                <a:spcPct val="20000"/>
              </a:spcBef>
              <a:buAutoNum type="arabicPeriod"/>
              <a:defRPr/>
            </a:pPr>
            <a:r>
              <a:rPr lang="ru-RU" sz="1700" b="1" dirty="0" smtClean="0">
                <a:latin typeface="Comic Sans MS" pitchFamily="66" charset="0"/>
              </a:rPr>
              <a:t>Развивать у детей сообразительность, логическое мышление при разгадывании загадок.</a:t>
            </a:r>
          </a:p>
          <a:p>
            <a:pPr marL="457200" indent="-457200" algn="just">
              <a:spcBef>
                <a:spcPct val="20000"/>
              </a:spcBef>
              <a:buAutoNum type="arabicPeriod"/>
              <a:defRPr/>
            </a:pPr>
            <a:r>
              <a:rPr lang="ru-RU" sz="1700" b="1" dirty="0" smtClean="0">
                <a:latin typeface="Comic Sans MS" pitchFamily="66" charset="0"/>
              </a:rPr>
              <a:t>Развить речь детей и умение понимать художественные произведения при рассматривании картин.</a:t>
            </a:r>
          </a:p>
          <a:p>
            <a:pPr marL="457200" indent="-457200" algn="just">
              <a:spcBef>
                <a:spcPct val="20000"/>
              </a:spcBef>
              <a:buAutoNum type="arabicPeriod"/>
              <a:defRPr/>
            </a:pPr>
            <a:r>
              <a:rPr lang="ru-RU" sz="1700" b="1" dirty="0" smtClean="0">
                <a:latin typeface="Comic Sans MS" pitchFamily="66" charset="0"/>
              </a:rPr>
              <a:t>Познакомить со сказками и легендами про одуванчик. Развивать у детей умения понимать, оценивать поступки и чувства через чтение художественной литературы.</a:t>
            </a:r>
          </a:p>
          <a:p>
            <a:pPr marL="457200" indent="-457200" algn="just">
              <a:spcBef>
                <a:spcPct val="20000"/>
              </a:spcBef>
              <a:buAutoNum type="arabicPeriod"/>
              <a:defRPr/>
            </a:pPr>
            <a:r>
              <a:rPr lang="ru-RU" sz="1700" b="1" dirty="0" smtClean="0">
                <a:latin typeface="Comic Sans MS" pitchFamily="66" charset="0"/>
              </a:rPr>
              <a:t>Воспитывать у детей умение слушать, запоминать небольшое по объему стихотворение, читать наизусть, не торопясь, проговаривая слова и , особенно, окончания слов. Развивать память, обогащать словарный запас.</a:t>
            </a:r>
          </a:p>
          <a:p>
            <a:pPr marL="457200" indent="-457200" algn="just">
              <a:spcBef>
                <a:spcPct val="20000"/>
              </a:spcBef>
              <a:buAutoNum type="arabicPeriod"/>
              <a:defRPr/>
            </a:pPr>
            <a:r>
              <a:rPr lang="ru-RU" sz="1700" b="1" dirty="0" smtClean="0">
                <a:latin typeface="Comic Sans MS" pitchFamily="66" charset="0"/>
              </a:rPr>
              <a:t>Дать представление о лечебных свойствах одуванчика и его пользе.</a:t>
            </a:r>
          </a:p>
          <a:p>
            <a:pPr marL="457200" indent="-457200" algn="just">
              <a:spcBef>
                <a:spcPct val="20000"/>
              </a:spcBef>
              <a:buAutoNum type="arabicPeriod"/>
              <a:defRPr/>
            </a:pPr>
            <a:r>
              <a:rPr lang="ru-RU" sz="1700" b="1" dirty="0" smtClean="0">
                <a:latin typeface="Comic Sans MS" pitchFamily="66" charset="0"/>
              </a:rPr>
              <a:t>Познакомить с интересными фактами об одуванчике.</a:t>
            </a:r>
          </a:p>
          <a:p>
            <a:pPr marL="457200" indent="-457200" algn="just">
              <a:spcBef>
                <a:spcPct val="20000"/>
              </a:spcBef>
              <a:buAutoNum type="arabicPeriod"/>
              <a:defRPr/>
            </a:pPr>
            <a:r>
              <a:rPr lang="ru-RU" sz="1700" b="1" dirty="0" smtClean="0">
                <a:latin typeface="Comic Sans MS" pitchFamily="66" charset="0"/>
              </a:rPr>
              <a:t>Развивать сообразительность, зрительное внимание во время обучающих игр.</a:t>
            </a:r>
          </a:p>
          <a:p>
            <a:pPr marL="457200" indent="-457200" algn="just">
              <a:spcBef>
                <a:spcPct val="20000"/>
              </a:spcBef>
              <a:buAutoNum type="arabicPeriod"/>
              <a:defRPr/>
            </a:pPr>
            <a:r>
              <a:rPr lang="ru-RU" sz="1700" b="1" dirty="0" smtClean="0">
                <a:latin typeface="Comic Sans MS" pitchFamily="66" charset="0"/>
              </a:rPr>
              <a:t>Вызвать эмоции и желание любоваться красотой природы, поддерживать любопытство при встрече с одуванчиком.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188640"/>
            <a:ext cx="3036409" cy="830997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glow" dir="tl">
              <a:rot lat="0" lon="0" rev="5400000"/>
            </a:lightRig>
          </a:scene3d>
          <a:sp3d>
            <a:bevelT w="152400" h="50800" prst="softRound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ЗАДАЧИ:</a:t>
            </a:r>
            <a:endParaRPr lang="ru-RU" sz="6000" b="1" dirty="0">
              <a:ln w="31550" cmpd="sng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5280163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467544" y="4437112"/>
            <a:ext cx="8352928" cy="1628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500" dirty="0" smtClean="0">
                <a:latin typeface="Comic Sans MS" pitchFamily="66" charset="0"/>
              </a:rPr>
              <a:t>	</a:t>
            </a:r>
            <a:r>
              <a:rPr lang="ru-RU" sz="2400" dirty="0" smtClean="0">
                <a:latin typeface="Comic Sans MS" pitchFamily="66" charset="0"/>
              </a:rPr>
              <a:t>В </a:t>
            </a:r>
            <a:r>
              <a:rPr lang="ru-RU" sz="2400" dirty="0" err="1" smtClean="0">
                <a:latin typeface="Comic Sans MS" pitchFamily="66" charset="0"/>
              </a:rPr>
              <a:t>лэпбуке</a:t>
            </a:r>
            <a:r>
              <a:rPr lang="ru-RU" sz="2400" dirty="0" smtClean="0">
                <a:latin typeface="Comic Sans MS" pitchFamily="66" charset="0"/>
              </a:rPr>
              <a:t> собраны материалы об одуванчике для развивающих занятий с детьми дошкольного возраста.</a:t>
            </a:r>
          </a:p>
          <a:p>
            <a:r>
              <a:rPr lang="ru-RU" sz="2400" dirty="0" smtClean="0">
                <a:latin typeface="Comic Sans MS" pitchFamily="66" charset="0"/>
              </a:rPr>
              <a:t>	В него входят различные развивающие задания.</a:t>
            </a:r>
            <a:endParaRPr lang="ru-RU" sz="2400" b="1" dirty="0" smtClean="0">
              <a:latin typeface="Comic Sans MS" pitchFamily="66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32656"/>
            <a:ext cx="2983054" cy="3977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95536" y="4149080"/>
            <a:ext cx="8424936" cy="19168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dirty="0" smtClean="0">
                <a:latin typeface="Comic Sans MS" pitchFamily="66" charset="0"/>
              </a:rPr>
              <a:t>	В этом кармашке со значком       находятся загадки об одуванчике. Ведь чтобы ребенок отгадал загадку – ему необходимо найти решение задачи, ответить на вопрос, следовательно совершить довольно сложную мыслительную операцию. </a:t>
            </a:r>
          </a:p>
          <a:p>
            <a:pPr algn="just"/>
            <a:endParaRPr lang="ru-RU" sz="2200" b="1" dirty="0" smtClean="0">
              <a:latin typeface="Comic Sans MS" pitchFamily="66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04664"/>
            <a:ext cx="2592288" cy="3456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548680"/>
            <a:ext cx="4392488" cy="329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Группа 8"/>
          <p:cNvGrpSpPr/>
          <p:nvPr/>
        </p:nvGrpSpPr>
        <p:grpSpPr>
          <a:xfrm>
            <a:off x="5220072" y="4005064"/>
            <a:ext cx="648072" cy="504056"/>
            <a:chOff x="899592" y="908720"/>
            <a:chExt cx="1368152" cy="1008112"/>
          </a:xfrm>
        </p:grpSpPr>
        <p:sp>
          <p:nvSpPr>
            <p:cNvPr id="10" name="Овал 9"/>
            <p:cNvSpPr/>
            <p:nvPr/>
          </p:nvSpPr>
          <p:spPr>
            <a:xfrm>
              <a:off x="899592" y="90872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1259632" y="980728"/>
              <a:ext cx="648072" cy="86409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95536" y="3933056"/>
            <a:ext cx="8424936" cy="201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ru-RU" sz="2000" dirty="0" smtClean="0">
                <a:latin typeface="Comic Sans MS" pitchFamily="66" charset="0"/>
              </a:rPr>
              <a:t>В этом кармашке со значком       находятся картины русских художников: Виктории Харченко, Исаака Левитана, Евгении Лебедевой, Елены Сальниковой, Юрия Мельникова, Вячеслава </a:t>
            </a:r>
            <a:r>
              <a:rPr lang="ru-RU" sz="2000" dirty="0" err="1" smtClean="0">
                <a:latin typeface="Comic Sans MS" pitchFamily="66" charset="0"/>
              </a:rPr>
              <a:t>Палачева</a:t>
            </a:r>
            <a:r>
              <a:rPr lang="ru-RU" sz="2000" dirty="0" smtClean="0">
                <a:latin typeface="Comic Sans MS" pitchFamily="66" charset="0"/>
              </a:rPr>
              <a:t>, Юрия Николаева, Романа Величко и прочих художников, благодаря которым мы можем всегда любоваться красотой этого солнечного цветка.</a:t>
            </a:r>
          </a:p>
          <a:p>
            <a:pPr algn="just"/>
            <a:endParaRPr lang="ru-RU" sz="2200" b="1" dirty="0" smtClean="0">
              <a:latin typeface="Comic Sans MS" pitchFamily="66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4032448" cy="302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620688"/>
            <a:ext cx="3986213" cy="2989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Группа 8"/>
          <p:cNvGrpSpPr/>
          <p:nvPr/>
        </p:nvGrpSpPr>
        <p:grpSpPr>
          <a:xfrm>
            <a:off x="5436096" y="3861048"/>
            <a:ext cx="648072" cy="504056"/>
            <a:chOff x="899592" y="1988840"/>
            <a:chExt cx="1368152" cy="1008112"/>
          </a:xfrm>
        </p:grpSpPr>
        <p:sp>
          <p:nvSpPr>
            <p:cNvPr id="10" name="Овал 9"/>
            <p:cNvSpPr/>
            <p:nvPr/>
          </p:nvSpPr>
          <p:spPr>
            <a:xfrm>
              <a:off x="899592" y="198884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1115616" y="2132856"/>
              <a:ext cx="954211" cy="67554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95536" y="3933056"/>
            <a:ext cx="8424936" cy="21328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dirty="0" smtClean="0">
                <a:latin typeface="Comic Sans MS" pitchFamily="66" charset="0"/>
              </a:rPr>
              <a:t>	В этом кармашке со значком        находятся сказки, легенды и притчи разных авторов, из которых дети запоминают особенности развития одуванчика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48680"/>
            <a:ext cx="403212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48680"/>
            <a:ext cx="403212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Группа 8"/>
          <p:cNvGrpSpPr/>
          <p:nvPr/>
        </p:nvGrpSpPr>
        <p:grpSpPr>
          <a:xfrm>
            <a:off x="5508104" y="3789040"/>
            <a:ext cx="648072" cy="576064"/>
            <a:chOff x="899592" y="3068960"/>
            <a:chExt cx="1368152" cy="1008112"/>
          </a:xfrm>
        </p:grpSpPr>
        <p:sp>
          <p:nvSpPr>
            <p:cNvPr id="10" name="Овал 9"/>
            <p:cNvSpPr/>
            <p:nvPr/>
          </p:nvSpPr>
          <p:spPr>
            <a:xfrm>
              <a:off x="899592" y="306896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 flipH="1">
              <a:off x="1115616" y="3212976"/>
              <a:ext cx="961578" cy="7155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95536" y="4293096"/>
            <a:ext cx="8424936" cy="1772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ru-RU" sz="2000" dirty="0" smtClean="0">
                <a:latin typeface="Comic Sans MS" pitchFamily="66" charset="0"/>
              </a:rPr>
              <a:t>В этом кармашке со значком         находятся стихи таких авторов как Елена Приходько, Владимир Степанов, Ольга Высоцкая, Елена Благинина, Ирина </a:t>
            </a:r>
            <a:r>
              <a:rPr lang="ru-RU" sz="2000" dirty="0" err="1" smtClean="0">
                <a:latin typeface="Comic Sans MS" pitchFamily="66" charset="0"/>
              </a:rPr>
              <a:t>Токмакова</a:t>
            </a:r>
            <a:r>
              <a:rPr lang="ru-RU" sz="2000" dirty="0" smtClean="0">
                <a:latin typeface="Comic Sans MS" pitchFamily="66" charset="0"/>
              </a:rPr>
              <a:t>, Наталья </a:t>
            </a:r>
            <a:r>
              <a:rPr lang="ru-RU" sz="2000" dirty="0" err="1" smtClean="0">
                <a:latin typeface="Comic Sans MS" pitchFamily="66" charset="0"/>
              </a:rPr>
              <a:t>Голубева</a:t>
            </a:r>
            <a:r>
              <a:rPr lang="ru-RU" sz="2000" dirty="0" smtClean="0">
                <a:latin typeface="Comic Sans MS" pitchFamily="66" charset="0"/>
              </a:rPr>
              <a:t>, Татьяна Собакина и прочих….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5" y="404664"/>
            <a:ext cx="2664296" cy="3552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04664"/>
            <a:ext cx="4776522" cy="3582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Группа 8"/>
          <p:cNvGrpSpPr/>
          <p:nvPr/>
        </p:nvGrpSpPr>
        <p:grpSpPr>
          <a:xfrm>
            <a:off x="5148064" y="4077072"/>
            <a:ext cx="576064" cy="576064"/>
            <a:chOff x="899592" y="4149080"/>
            <a:chExt cx="1368152" cy="1008112"/>
          </a:xfrm>
        </p:grpSpPr>
        <p:sp>
          <p:nvSpPr>
            <p:cNvPr id="10" name="Овал 9"/>
            <p:cNvSpPr/>
            <p:nvPr/>
          </p:nvSpPr>
          <p:spPr>
            <a:xfrm>
              <a:off x="899592" y="414908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1115616" y="4293096"/>
              <a:ext cx="977652" cy="6538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am.cdnmob.org/pic/v2/gallery/preview/fon-nebo-trava-27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046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771800" y="4005064"/>
            <a:ext cx="554461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>
              <a:latin typeface="Comic Sans MS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95536" y="3356992"/>
            <a:ext cx="8424936" cy="2708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ru-RU" sz="2000" dirty="0" smtClean="0">
                <a:latin typeface="Comic Sans MS" pitchFamily="66" charset="0"/>
              </a:rPr>
              <a:t>В этом кармашке со значком           находятся заметки о полезных свойствах одуванчика. Ведь его можно употреблять в пищу: делать салаты, супы и щи, варенье, кофе, настой из одуванчика, сок, что повышает иммунитет, помогает при авитаминозе, укрепляет кости и зубы. Можно использовать в косметологии: делать маску для лица, что помогает бороться с веснушками. А так же использовать в медицине, препараты которого помогают от многих болезней и обладают антивирусными свойствами.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3888432" cy="2916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04664"/>
            <a:ext cx="3888432" cy="2916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Группа 8"/>
          <p:cNvGrpSpPr/>
          <p:nvPr/>
        </p:nvGrpSpPr>
        <p:grpSpPr>
          <a:xfrm>
            <a:off x="5148064" y="3356992"/>
            <a:ext cx="720080" cy="432048"/>
            <a:chOff x="4932040" y="908720"/>
            <a:chExt cx="1368152" cy="1008112"/>
          </a:xfrm>
        </p:grpSpPr>
        <p:sp>
          <p:nvSpPr>
            <p:cNvPr id="10" name="Овал 9"/>
            <p:cNvSpPr/>
            <p:nvPr/>
          </p:nvSpPr>
          <p:spPr>
            <a:xfrm>
              <a:off x="4932040" y="908720"/>
              <a:ext cx="1368152" cy="100811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tretch>
              <a:fillRect/>
            </a:stretch>
          </p:blipFill>
          <p:spPr>
            <a:xfrm>
              <a:off x="5220072" y="1052736"/>
              <a:ext cx="792088" cy="73932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34</Words>
  <Application>Microsoft Office PowerPoint</Application>
  <PresentationFormat>Экран (4:3)</PresentationFormat>
  <Paragraphs>58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78</cp:revision>
  <dcterms:created xsi:type="dcterms:W3CDTF">2017-03-19T16:45:12Z</dcterms:created>
  <dcterms:modified xsi:type="dcterms:W3CDTF">2017-03-20T17:59:59Z</dcterms:modified>
</cp:coreProperties>
</file>