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6" r:id="rId3"/>
    <p:sldId id="280" r:id="rId4"/>
    <p:sldId id="281" r:id="rId5"/>
    <p:sldId id="282" r:id="rId6"/>
    <p:sldId id="283" r:id="rId7"/>
    <p:sldId id="284" r:id="rId8"/>
    <p:sldId id="285" r:id="rId9"/>
    <p:sldId id="263" r:id="rId10"/>
    <p:sldId id="272" r:id="rId11"/>
    <p:sldId id="273" r:id="rId12"/>
    <p:sldId id="274" r:id="rId13"/>
    <p:sldId id="275" r:id="rId14"/>
    <p:sldId id="286" r:id="rId15"/>
    <p:sldId id="287" r:id="rId16"/>
    <p:sldId id="288" r:id="rId17"/>
    <p:sldId id="277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4" d="100"/>
          <a:sy n="94" d="100"/>
        </p:scale>
        <p:origin x="93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52699E-2569-46FD-B06E-B97DB9842CE7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663F178-667A-4CF5-96A7-0CAE5D1647F6}">
      <dgm:prSet phldrT="[Текст]"/>
      <dgm:spPr/>
      <dgm:t>
        <a:bodyPr/>
        <a:lstStyle/>
        <a:p>
          <a:r>
            <a:rPr lang="ru-RU" b="1" dirty="0" smtClean="0"/>
            <a:t>Понятный</a:t>
          </a:r>
          <a:endParaRPr lang="ru-RU" b="1" dirty="0"/>
        </a:p>
      </dgm:t>
    </dgm:pt>
    <dgm:pt modelId="{C9ED4FBA-8780-4A85-B629-873EE15583FE}" type="parTrans" cxnId="{2CB7DBFD-AFB4-45A5-8049-B09241B912FE}">
      <dgm:prSet/>
      <dgm:spPr/>
      <dgm:t>
        <a:bodyPr/>
        <a:lstStyle/>
        <a:p>
          <a:endParaRPr lang="ru-RU"/>
        </a:p>
      </dgm:t>
    </dgm:pt>
    <dgm:pt modelId="{9D22EF35-4A49-4198-ABE0-1DC6EF4B122A}" type="sibTrans" cxnId="{2CB7DBFD-AFB4-45A5-8049-B09241B912FE}">
      <dgm:prSet/>
      <dgm:spPr/>
      <dgm:t>
        <a:bodyPr/>
        <a:lstStyle/>
        <a:p>
          <a:endParaRPr lang="ru-RU"/>
        </a:p>
      </dgm:t>
    </dgm:pt>
    <dgm:pt modelId="{B77AEE9B-7B30-428F-ADBC-491210911BB6}">
      <dgm:prSet phldrT="[Текст]"/>
      <dgm:spPr/>
      <dgm:t>
        <a:bodyPr/>
        <a:lstStyle/>
        <a:p>
          <a:r>
            <a:rPr lang="ru-RU" dirty="0" smtClean="0"/>
            <a:t>Всё основное – на главной</a:t>
          </a:r>
          <a:endParaRPr lang="ru-RU" dirty="0"/>
        </a:p>
      </dgm:t>
    </dgm:pt>
    <dgm:pt modelId="{3E7FE792-26CC-4CCD-ADED-6D15AC591E4E}" type="parTrans" cxnId="{CD541328-F65D-45C3-8B33-FDD01EB114A4}">
      <dgm:prSet/>
      <dgm:spPr/>
      <dgm:t>
        <a:bodyPr/>
        <a:lstStyle/>
        <a:p>
          <a:endParaRPr lang="ru-RU"/>
        </a:p>
      </dgm:t>
    </dgm:pt>
    <dgm:pt modelId="{2CE7B607-A6F1-4A65-8603-317B76AC2809}" type="sibTrans" cxnId="{CD541328-F65D-45C3-8B33-FDD01EB114A4}">
      <dgm:prSet/>
      <dgm:spPr/>
      <dgm:t>
        <a:bodyPr/>
        <a:lstStyle/>
        <a:p>
          <a:endParaRPr lang="ru-RU"/>
        </a:p>
      </dgm:t>
    </dgm:pt>
    <dgm:pt modelId="{811E58E4-B1D2-402D-A287-0EF164C683D3}">
      <dgm:prSet phldrT="[Текст]"/>
      <dgm:spPr/>
      <dgm:t>
        <a:bodyPr/>
        <a:lstStyle/>
        <a:p>
          <a:r>
            <a:rPr lang="ru-RU" b="1" dirty="0" smtClean="0"/>
            <a:t>Интересный</a:t>
          </a:r>
          <a:endParaRPr lang="ru-RU" b="1" dirty="0"/>
        </a:p>
      </dgm:t>
    </dgm:pt>
    <dgm:pt modelId="{2A782AC3-F95B-4E7E-8429-B72EF3326456}" type="parTrans" cxnId="{01FD75C9-181F-4E39-998C-C0C6B991ABA3}">
      <dgm:prSet/>
      <dgm:spPr/>
      <dgm:t>
        <a:bodyPr/>
        <a:lstStyle/>
        <a:p>
          <a:endParaRPr lang="ru-RU"/>
        </a:p>
      </dgm:t>
    </dgm:pt>
    <dgm:pt modelId="{712D759B-F9F3-4077-A592-45AD3DE022C6}" type="sibTrans" cxnId="{01FD75C9-181F-4E39-998C-C0C6B991ABA3}">
      <dgm:prSet/>
      <dgm:spPr/>
      <dgm:t>
        <a:bodyPr/>
        <a:lstStyle/>
        <a:p>
          <a:endParaRPr lang="ru-RU"/>
        </a:p>
      </dgm:t>
    </dgm:pt>
    <dgm:pt modelId="{B90067B5-3790-4097-AC5A-62481FEBA1B0}">
      <dgm:prSet phldrT="[Текст]"/>
      <dgm:spPr/>
      <dgm:t>
        <a:bodyPr/>
        <a:lstStyle/>
        <a:p>
          <a:r>
            <a:rPr lang="ru-RU" dirty="0" smtClean="0"/>
            <a:t>Авторский материал</a:t>
          </a:r>
          <a:endParaRPr lang="ru-RU" dirty="0"/>
        </a:p>
      </dgm:t>
    </dgm:pt>
    <dgm:pt modelId="{4B05E65A-7462-4682-B544-DA480217FA74}" type="parTrans" cxnId="{50B2A4F4-B0AD-4EE2-9D78-3274937DA840}">
      <dgm:prSet/>
      <dgm:spPr/>
      <dgm:t>
        <a:bodyPr/>
        <a:lstStyle/>
        <a:p>
          <a:endParaRPr lang="ru-RU"/>
        </a:p>
      </dgm:t>
    </dgm:pt>
    <dgm:pt modelId="{EC5E5EC7-B27D-455D-BBA6-C374429A7DBA}" type="sibTrans" cxnId="{50B2A4F4-B0AD-4EE2-9D78-3274937DA840}">
      <dgm:prSet/>
      <dgm:spPr/>
      <dgm:t>
        <a:bodyPr/>
        <a:lstStyle/>
        <a:p>
          <a:endParaRPr lang="ru-RU"/>
        </a:p>
      </dgm:t>
    </dgm:pt>
    <dgm:pt modelId="{C9B3A1FB-396C-463F-B351-61B684D6BE99}">
      <dgm:prSet/>
      <dgm:spPr/>
      <dgm:t>
        <a:bodyPr/>
        <a:lstStyle/>
        <a:p>
          <a:r>
            <a:rPr lang="ru-RU" b="1" dirty="0" smtClean="0"/>
            <a:t>Грамотный</a:t>
          </a:r>
          <a:endParaRPr lang="ru-RU" b="1" dirty="0"/>
        </a:p>
      </dgm:t>
    </dgm:pt>
    <dgm:pt modelId="{2399F728-2805-4E28-BE89-D6B9B28BB56A}" type="parTrans" cxnId="{A97A21A9-DAE3-4D23-B7DB-8378FA78710E}">
      <dgm:prSet/>
      <dgm:spPr/>
      <dgm:t>
        <a:bodyPr/>
        <a:lstStyle/>
        <a:p>
          <a:endParaRPr lang="ru-RU"/>
        </a:p>
      </dgm:t>
    </dgm:pt>
    <dgm:pt modelId="{4511EE94-3F9F-4A04-8EFA-3CAA08C97657}" type="sibTrans" cxnId="{A97A21A9-DAE3-4D23-B7DB-8378FA78710E}">
      <dgm:prSet/>
      <dgm:spPr/>
      <dgm:t>
        <a:bodyPr/>
        <a:lstStyle/>
        <a:p>
          <a:endParaRPr lang="ru-RU"/>
        </a:p>
      </dgm:t>
    </dgm:pt>
    <dgm:pt modelId="{B184B5FC-F5E3-4804-8A96-D235A042DED0}">
      <dgm:prSet/>
      <dgm:spPr/>
      <dgm:t>
        <a:bodyPr/>
        <a:lstStyle/>
        <a:p>
          <a:r>
            <a:rPr lang="ru-RU" dirty="0" smtClean="0"/>
            <a:t>Без ошибок!</a:t>
          </a:r>
          <a:endParaRPr lang="ru-RU" dirty="0"/>
        </a:p>
      </dgm:t>
    </dgm:pt>
    <dgm:pt modelId="{87F04978-2F67-4163-9D52-B11B60ECB14F}" type="parTrans" cxnId="{9FC6F324-0DA3-4548-9034-5205B9A0BB53}">
      <dgm:prSet/>
      <dgm:spPr/>
      <dgm:t>
        <a:bodyPr/>
        <a:lstStyle/>
        <a:p>
          <a:endParaRPr lang="ru-RU"/>
        </a:p>
      </dgm:t>
    </dgm:pt>
    <dgm:pt modelId="{63CB955E-C7DD-4A92-A919-81867E11703D}" type="sibTrans" cxnId="{9FC6F324-0DA3-4548-9034-5205B9A0BB53}">
      <dgm:prSet/>
      <dgm:spPr/>
      <dgm:t>
        <a:bodyPr/>
        <a:lstStyle/>
        <a:p>
          <a:endParaRPr lang="ru-RU"/>
        </a:p>
      </dgm:t>
    </dgm:pt>
    <dgm:pt modelId="{DE71BEDA-98EB-49B5-8384-054B19B2EC5F}">
      <dgm:prSet/>
      <dgm:spPr/>
      <dgm:t>
        <a:bodyPr/>
        <a:lstStyle/>
        <a:p>
          <a:r>
            <a:rPr lang="ru-RU" dirty="0" smtClean="0"/>
            <a:t>В едином стиле</a:t>
          </a:r>
          <a:endParaRPr lang="ru-RU" dirty="0"/>
        </a:p>
      </dgm:t>
    </dgm:pt>
    <dgm:pt modelId="{F1F6C2F2-FE2B-4CC6-B61B-E4DF04B23C8B}" type="parTrans" cxnId="{E272F326-AC87-461C-AFD2-BC7FC68FF7D8}">
      <dgm:prSet/>
      <dgm:spPr/>
      <dgm:t>
        <a:bodyPr/>
        <a:lstStyle/>
        <a:p>
          <a:endParaRPr lang="ru-RU"/>
        </a:p>
      </dgm:t>
    </dgm:pt>
    <dgm:pt modelId="{5BF88818-1170-4626-965D-5A60CA26EC0B}" type="sibTrans" cxnId="{E272F326-AC87-461C-AFD2-BC7FC68FF7D8}">
      <dgm:prSet/>
      <dgm:spPr/>
      <dgm:t>
        <a:bodyPr/>
        <a:lstStyle/>
        <a:p>
          <a:endParaRPr lang="ru-RU"/>
        </a:p>
      </dgm:t>
    </dgm:pt>
    <dgm:pt modelId="{EF858418-2FF2-4948-9361-A42E8392B71B}">
      <dgm:prSet phldrT="[Текст]"/>
      <dgm:spPr/>
      <dgm:t>
        <a:bodyPr/>
        <a:lstStyle/>
        <a:p>
          <a:r>
            <a:rPr lang="ru-RU" dirty="0" smtClean="0"/>
            <a:t>Качественные фото</a:t>
          </a:r>
          <a:endParaRPr lang="ru-RU" dirty="0"/>
        </a:p>
      </dgm:t>
    </dgm:pt>
    <dgm:pt modelId="{BB6EF61A-B0C5-4601-B550-35A453618689}" type="parTrans" cxnId="{307B018B-1E47-4856-B7FB-FD3FEFDD4FD4}">
      <dgm:prSet/>
      <dgm:spPr/>
      <dgm:t>
        <a:bodyPr/>
        <a:lstStyle/>
        <a:p>
          <a:endParaRPr lang="ru-RU"/>
        </a:p>
      </dgm:t>
    </dgm:pt>
    <dgm:pt modelId="{68E6C80F-3B85-481B-8A11-C67A91E28A2F}" type="sibTrans" cxnId="{307B018B-1E47-4856-B7FB-FD3FEFDD4FD4}">
      <dgm:prSet/>
      <dgm:spPr/>
      <dgm:t>
        <a:bodyPr/>
        <a:lstStyle/>
        <a:p>
          <a:endParaRPr lang="ru-RU"/>
        </a:p>
      </dgm:t>
    </dgm:pt>
    <dgm:pt modelId="{5737930D-CA7E-4725-9BD5-A086E42A815C}">
      <dgm:prSet phldrT="[Текст]"/>
      <dgm:spPr/>
      <dgm:t>
        <a:bodyPr/>
        <a:lstStyle/>
        <a:p>
          <a:r>
            <a:rPr lang="ru-RU" dirty="0" smtClean="0"/>
            <a:t>Удобное меню (коротко, не </a:t>
          </a:r>
          <a:r>
            <a:rPr lang="en-US" dirty="0" smtClean="0"/>
            <a:t>&gt;</a:t>
          </a:r>
          <a:r>
            <a:rPr lang="ru-RU" dirty="0" smtClean="0"/>
            <a:t>3 переходов)</a:t>
          </a:r>
          <a:endParaRPr lang="ru-RU" dirty="0"/>
        </a:p>
      </dgm:t>
    </dgm:pt>
    <dgm:pt modelId="{D4B5DA14-8A86-426F-B86E-4A9C5FD15873}" type="parTrans" cxnId="{2C09E4CA-8DC5-470D-8D38-9CCAAE0C3999}">
      <dgm:prSet/>
      <dgm:spPr/>
      <dgm:t>
        <a:bodyPr/>
        <a:lstStyle/>
        <a:p>
          <a:endParaRPr lang="ru-RU"/>
        </a:p>
      </dgm:t>
    </dgm:pt>
    <dgm:pt modelId="{33B07D7A-A182-4135-BEA9-F6784E2785B9}" type="sibTrans" cxnId="{2C09E4CA-8DC5-470D-8D38-9CCAAE0C3999}">
      <dgm:prSet/>
      <dgm:spPr/>
      <dgm:t>
        <a:bodyPr/>
        <a:lstStyle/>
        <a:p>
          <a:endParaRPr lang="ru-RU"/>
        </a:p>
      </dgm:t>
    </dgm:pt>
    <dgm:pt modelId="{A7E71EFE-54FF-4850-BDE4-96AF709E0CCE}">
      <dgm:prSet phldrT="[Текст]"/>
      <dgm:spPr/>
      <dgm:t>
        <a:bodyPr/>
        <a:lstStyle/>
        <a:p>
          <a:r>
            <a:rPr lang="ru-RU" dirty="0" smtClean="0"/>
            <a:t>Подписываем фото и видео (Опубликовано с согласия)</a:t>
          </a:r>
          <a:endParaRPr lang="ru-RU" dirty="0"/>
        </a:p>
      </dgm:t>
    </dgm:pt>
    <dgm:pt modelId="{B7CD71CC-03BC-4E79-8EE7-5D7564872F4D}" type="parTrans" cxnId="{07C7EE2A-504E-4B4D-AEC0-A57361D45618}">
      <dgm:prSet/>
      <dgm:spPr/>
      <dgm:t>
        <a:bodyPr/>
        <a:lstStyle/>
        <a:p>
          <a:endParaRPr lang="ru-RU"/>
        </a:p>
      </dgm:t>
    </dgm:pt>
    <dgm:pt modelId="{6A905864-EAE1-4CEC-BC44-CFE9448C5CCA}" type="sibTrans" cxnId="{07C7EE2A-504E-4B4D-AEC0-A57361D45618}">
      <dgm:prSet/>
      <dgm:spPr/>
      <dgm:t>
        <a:bodyPr/>
        <a:lstStyle/>
        <a:p>
          <a:endParaRPr lang="ru-RU"/>
        </a:p>
      </dgm:t>
    </dgm:pt>
    <dgm:pt modelId="{65A682BC-F952-4775-ABF2-1E74C4DD872D}">
      <dgm:prSet/>
      <dgm:spPr/>
      <dgm:t>
        <a:bodyPr/>
        <a:lstStyle/>
        <a:p>
          <a:r>
            <a:rPr lang="ru-RU" dirty="0" smtClean="0"/>
            <a:t>Указываем формат и размер файлов</a:t>
          </a:r>
          <a:endParaRPr lang="ru-RU" dirty="0"/>
        </a:p>
      </dgm:t>
    </dgm:pt>
    <dgm:pt modelId="{C9C7D7BA-AC8F-4359-8245-869249413580}" type="parTrans" cxnId="{17CBF6B7-5BB0-49C1-AA7B-8A71A69D7405}">
      <dgm:prSet/>
      <dgm:spPr/>
      <dgm:t>
        <a:bodyPr/>
        <a:lstStyle/>
        <a:p>
          <a:endParaRPr lang="ru-RU"/>
        </a:p>
      </dgm:t>
    </dgm:pt>
    <dgm:pt modelId="{E9DD9CDF-912A-491F-99DE-FDD91003FE1F}" type="sibTrans" cxnId="{17CBF6B7-5BB0-49C1-AA7B-8A71A69D7405}">
      <dgm:prSet/>
      <dgm:spPr/>
      <dgm:t>
        <a:bodyPr/>
        <a:lstStyle/>
        <a:p>
          <a:endParaRPr lang="ru-RU"/>
        </a:p>
      </dgm:t>
    </dgm:pt>
    <dgm:pt modelId="{512A05E7-816B-409C-BFB6-156374577BED}">
      <dgm:prSet/>
      <dgm:spPr/>
      <dgm:t>
        <a:bodyPr/>
        <a:lstStyle/>
        <a:p>
          <a:r>
            <a:rPr lang="ru-RU" dirty="0" smtClean="0"/>
            <a:t>Фото и документы </a:t>
          </a:r>
          <a:r>
            <a:rPr lang="ru-RU" dirty="0" smtClean="0"/>
            <a:t>размещаем на облаке</a:t>
          </a:r>
          <a:endParaRPr lang="ru-RU" dirty="0"/>
        </a:p>
      </dgm:t>
    </dgm:pt>
    <dgm:pt modelId="{922FC1CE-5E40-4846-946F-35B7B60F3389}" type="parTrans" cxnId="{8FAA3804-82E3-4F0C-B215-C8EECCBEDFF1}">
      <dgm:prSet/>
      <dgm:spPr/>
      <dgm:t>
        <a:bodyPr/>
        <a:lstStyle/>
        <a:p>
          <a:endParaRPr lang="ru-RU"/>
        </a:p>
      </dgm:t>
    </dgm:pt>
    <dgm:pt modelId="{FD18FA17-2AAF-4114-876D-BC128F11B468}" type="sibTrans" cxnId="{8FAA3804-82E3-4F0C-B215-C8EECCBEDFF1}">
      <dgm:prSet/>
      <dgm:spPr/>
      <dgm:t>
        <a:bodyPr/>
        <a:lstStyle/>
        <a:p>
          <a:endParaRPr lang="ru-RU"/>
        </a:p>
      </dgm:t>
    </dgm:pt>
    <dgm:pt modelId="{44CF8BA2-A075-4402-B2A4-E60C9B4BA95C}">
      <dgm:prSet phldrT="[Текст]"/>
      <dgm:spPr/>
      <dgm:t>
        <a:bodyPr/>
        <a:lstStyle/>
        <a:p>
          <a:r>
            <a:rPr lang="ru-RU" dirty="0" smtClean="0"/>
            <a:t>Яркая главная </a:t>
          </a:r>
          <a:r>
            <a:rPr lang="ru-RU" dirty="0" smtClean="0"/>
            <a:t>страница, большой баннер</a:t>
          </a:r>
          <a:endParaRPr lang="ru-RU" dirty="0"/>
        </a:p>
      </dgm:t>
    </dgm:pt>
    <dgm:pt modelId="{A7D0A986-84FF-408D-A955-EDA3F5D09F8B}" type="parTrans" cxnId="{CC59BDFE-059D-4A31-A5EE-6064FFB7CA52}">
      <dgm:prSet/>
      <dgm:spPr/>
      <dgm:t>
        <a:bodyPr/>
        <a:lstStyle/>
        <a:p>
          <a:endParaRPr lang="ru-RU"/>
        </a:p>
      </dgm:t>
    </dgm:pt>
    <dgm:pt modelId="{32E23519-031D-451D-89FA-304188DD4B10}" type="sibTrans" cxnId="{CC59BDFE-059D-4A31-A5EE-6064FFB7CA52}">
      <dgm:prSet/>
      <dgm:spPr/>
      <dgm:t>
        <a:bodyPr/>
        <a:lstStyle/>
        <a:p>
          <a:endParaRPr lang="ru-RU"/>
        </a:p>
      </dgm:t>
    </dgm:pt>
    <dgm:pt modelId="{38E7330E-0B78-4780-9B4B-86F03C8CBEAF}" type="pres">
      <dgm:prSet presAssocID="{3D52699E-2569-46FD-B06E-B97DB9842CE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451549-1A00-4020-ABB8-3182A9542C05}" type="pres">
      <dgm:prSet presAssocID="{D663F178-667A-4CF5-96A7-0CAE5D1647F6}" presName="parentText" presStyleLbl="node1" presStyleIdx="0" presStyleCnt="3" custScaleX="88462" custLinFactNeighborX="-4808" custLinFactNeighborY="-27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32C6BF-54FE-426F-84A5-F6079FDE9821}" type="pres">
      <dgm:prSet presAssocID="{D663F178-667A-4CF5-96A7-0CAE5D1647F6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AC10A7-2FAA-4CE1-8DAC-40D5D437A6C2}" type="pres">
      <dgm:prSet presAssocID="{811E58E4-B1D2-402D-A287-0EF164C683D3}" presName="parentText" presStyleLbl="node1" presStyleIdx="1" presStyleCnt="3" custScaleX="88462" custLinFactNeighborX="-4808" custLinFactNeighborY="-27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1F10E5-B826-46B0-8CD1-8D6B911C2969}" type="pres">
      <dgm:prSet presAssocID="{811E58E4-B1D2-402D-A287-0EF164C683D3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FD45E4-E079-4CE5-9F42-48D571916321}" type="pres">
      <dgm:prSet presAssocID="{C9B3A1FB-396C-463F-B351-61B684D6BE99}" presName="parentText" presStyleLbl="node1" presStyleIdx="2" presStyleCnt="3" custScaleX="88462" custLinFactNeighborX="-4808" custLinFactNeighborY="-20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FB3BED-BC47-4217-A046-6A1550FA5ECE}" type="pres">
      <dgm:prSet presAssocID="{C9B3A1FB-396C-463F-B351-61B684D6BE99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A32C66-69A5-4062-8F04-7AC4298049B1}" type="presOf" srcId="{44CF8BA2-A075-4402-B2A4-E60C9B4BA95C}" destId="{691F10E5-B826-46B0-8CD1-8D6B911C2969}" srcOrd="0" destOrd="0" presId="urn:microsoft.com/office/officeart/2005/8/layout/vList2"/>
    <dgm:cxn modelId="{60B339A9-F9B4-423E-A44F-DAAB8F78FA09}" type="presOf" srcId="{811E58E4-B1D2-402D-A287-0EF164C683D3}" destId="{45AC10A7-2FAA-4CE1-8DAC-40D5D437A6C2}" srcOrd="0" destOrd="0" presId="urn:microsoft.com/office/officeart/2005/8/layout/vList2"/>
    <dgm:cxn modelId="{DE03A7FD-EA49-48A7-943C-7463CFDE7EF7}" type="presOf" srcId="{A7E71EFE-54FF-4850-BDE4-96AF709E0CCE}" destId="{D632C6BF-54FE-426F-84A5-F6079FDE9821}" srcOrd="0" destOrd="2" presId="urn:microsoft.com/office/officeart/2005/8/layout/vList2"/>
    <dgm:cxn modelId="{F7838B65-133C-4366-901A-2BEEEFF9D183}" type="presOf" srcId="{B184B5FC-F5E3-4804-8A96-D235A042DED0}" destId="{79FB3BED-BC47-4217-A046-6A1550FA5ECE}" srcOrd="0" destOrd="0" presId="urn:microsoft.com/office/officeart/2005/8/layout/vList2"/>
    <dgm:cxn modelId="{07C7EE2A-504E-4B4D-AEC0-A57361D45618}" srcId="{D663F178-667A-4CF5-96A7-0CAE5D1647F6}" destId="{A7E71EFE-54FF-4850-BDE4-96AF709E0CCE}" srcOrd="2" destOrd="0" parTransId="{B7CD71CC-03BC-4E79-8EE7-5D7564872F4D}" sibTransId="{6A905864-EAE1-4CEC-BC44-CFE9448C5CCA}"/>
    <dgm:cxn modelId="{B184B83A-8D1B-474B-BA2C-05B02FE7A791}" type="presOf" srcId="{B90067B5-3790-4097-AC5A-62481FEBA1B0}" destId="{691F10E5-B826-46B0-8CD1-8D6B911C2969}" srcOrd="0" destOrd="1" presId="urn:microsoft.com/office/officeart/2005/8/layout/vList2"/>
    <dgm:cxn modelId="{E272F326-AC87-461C-AFD2-BC7FC68FF7D8}" srcId="{C9B3A1FB-396C-463F-B351-61B684D6BE99}" destId="{DE71BEDA-98EB-49B5-8384-054B19B2EC5F}" srcOrd="1" destOrd="0" parTransId="{F1F6C2F2-FE2B-4CC6-B61B-E4DF04B23C8B}" sibTransId="{5BF88818-1170-4626-965D-5A60CA26EC0B}"/>
    <dgm:cxn modelId="{7983AE1B-5B52-4CDC-9B8B-3B22339F3332}" type="presOf" srcId="{C9B3A1FB-396C-463F-B351-61B684D6BE99}" destId="{30FD45E4-E079-4CE5-9F42-48D571916321}" srcOrd="0" destOrd="0" presId="urn:microsoft.com/office/officeart/2005/8/layout/vList2"/>
    <dgm:cxn modelId="{2B19D653-4137-4BF1-BF85-4AE8282501C9}" type="presOf" srcId="{DE71BEDA-98EB-49B5-8384-054B19B2EC5F}" destId="{79FB3BED-BC47-4217-A046-6A1550FA5ECE}" srcOrd="0" destOrd="1" presId="urn:microsoft.com/office/officeart/2005/8/layout/vList2"/>
    <dgm:cxn modelId="{A97A21A9-DAE3-4D23-B7DB-8378FA78710E}" srcId="{3D52699E-2569-46FD-B06E-B97DB9842CE7}" destId="{C9B3A1FB-396C-463F-B351-61B684D6BE99}" srcOrd="2" destOrd="0" parTransId="{2399F728-2805-4E28-BE89-D6B9B28BB56A}" sibTransId="{4511EE94-3F9F-4A04-8EFA-3CAA08C97657}"/>
    <dgm:cxn modelId="{9FC6F324-0DA3-4548-9034-5205B9A0BB53}" srcId="{C9B3A1FB-396C-463F-B351-61B684D6BE99}" destId="{B184B5FC-F5E3-4804-8A96-D235A042DED0}" srcOrd="0" destOrd="0" parTransId="{87F04978-2F67-4163-9D52-B11B60ECB14F}" sibTransId="{63CB955E-C7DD-4A92-A919-81867E11703D}"/>
    <dgm:cxn modelId="{17CBF6B7-5BB0-49C1-AA7B-8A71A69D7405}" srcId="{C9B3A1FB-396C-463F-B351-61B684D6BE99}" destId="{65A682BC-F952-4775-ABF2-1E74C4DD872D}" srcOrd="2" destOrd="0" parTransId="{C9C7D7BA-AC8F-4359-8245-869249413580}" sibTransId="{E9DD9CDF-912A-491F-99DE-FDD91003FE1F}"/>
    <dgm:cxn modelId="{CC59BDFE-059D-4A31-A5EE-6064FFB7CA52}" srcId="{811E58E4-B1D2-402D-A287-0EF164C683D3}" destId="{44CF8BA2-A075-4402-B2A4-E60C9B4BA95C}" srcOrd="0" destOrd="0" parTransId="{A7D0A986-84FF-408D-A955-EDA3F5D09F8B}" sibTransId="{32E23519-031D-451D-89FA-304188DD4B10}"/>
    <dgm:cxn modelId="{65C9A509-63CB-497D-A7B7-EF4DE4C50420}" type="presOf" srcId="{D663F178-667A-4CF5-96A7-0CAE5D1647F6}" destId="{39451549-1A00-4020-ABB8-3182A9542C05}" srcOrd="0" destOrd="0" presId="urn:microsoft.com/office/officeart/2005/8/layout/vList2"/>
    <dgm:cxn modelId="{2CB7DBFD-AFB4-45A5-8049-B09241B912FE}" srcId="{3D52699E-2569-46FD-B06E-B97DB9842CE7}" destId="{D663F178-667A-4CF5-96A7-0CAE5D1647F6}" srcOrd="0" destOrd="0" parTransId="{C9ED4FBA-8780-4A85-B629-873EE15583FE}" sibTransId="{9D22EF35-4A49-4198-ABE0-1DC6EF4B122A}"/>
    <dgm:cxn modelId="{01FD75C9-181F-4E39-998C-C0C6B991ABA3}" srcId="{3D52699E-2569-46FD-B06E-B97DB9842CE7}" destId="{811E58E4-B1D2-402D-A287-0EF164C683D3}" srcOrd="1" destOrd="0" parTransId="{2A782AC3-F95B-4E7E-8429-B72EF3326456}" sibTransId="{712D759B-F9F3-4077-A592-45AD3DE022C6}"/>
    <dgm:cxn modelId="{251F2105-09E6-4AA0-BAA2-1CF9AE35D323}" type="presOf" srcId="{3D52699E-2569-46FD-B06E-B97DB9842CE7}" destId="{38E7330E-0B78-4780-9B4B-86F03C8CBEAF}" srcOrd="0" destOrd="0" presId="urn:microsoft.com/office/officeart/2005/8/layout/vList2"/>
    <dgm:cxn modelId="{51520AC4-7EFA-47B5-BCD4-170918C7FCA7}" type="presOf" srcId="{65A682BC-F952-4775-ABF2-1E74C4DD872D}" destId="{79FB3BED-BC47-4217-A046-6A1550FA5ECE}" srcOrd="0" destOrd="2" presId="urn:microsoft.com/office/officeart/2005/8/layout/vList2"/>
    <dgm:cxn modelId="{1D95568A-7058-46FA-964D-4FD9C5AB3591}" type="presOf" srcId="{512A05E7-816B-409C-BFB6-156374577BED}" destId="{79FB3BED-BC47-4217-A046-6A1550FA5ECE}" srcOrd="0" destOrd="3" presId="urn:microsoft.com/office/officeart/2005/8/layout/vList2"/>
    <dgm:cxn modelId="{307B018B-1E47-4856-B7FB-FD3FEFDD4FD4}" srcId="{811E58E4-B1D2-402D-A287-0EF164C683D3}" destId="{EF858418-2FF2-4948-9361-A42E8392B71B}" srcOrd="2" destOrd="0" parTransId="{BB6EF61A-B0C5-4601-B550-35A453618689}" sibTransId="{68E6C80F-3B85-481B-8A11-C67A91E28A2F}"/>
    <dgm:cxn modelId="{8FAA3804-82E3-4F0C-B215-C8EECCBEDFF1}" srcId="{C9B3A1FB-396C-463F-B351-61B684D6BE99}" destId="{512A05E7-816B-409C-BFB6-156374577BED}" srcOrd="3" destOrd="0" parTransId="{922FC1CE-5E40-4846-946F-35B7B60F3389}" sibTransId="{FD18FA17-2AAF-4114-876D-BC128F11B468}"/>
    <dgm:cxn modelId="{50B2A4F4-B0AD-4EE2-9D78-3274937DA840}" srcId="{811E58E4-B1D2-402D-A287-0EF164C683D3}" destId="{B90067B5-3790-4097-AC5A-62481FEBA1B0}" srcOrd="1" destOrd="0" parTransId="{4B05E65A-7462-4682-B544-DA480217FA74}" sibTransId="{EC5E5EC7-B27D-455D-BBA6-C374429A7DBA}"/>
    <dgm:cxn modelId="{CD541328-F65D-45C3-8B33-FDD01EB114A4}" srcId="{D663F178-667A-4CF5-96A7-0CAE5D1647F6}" destId="{B77AEE9B-7B30-428F-ADBC-491210911BB6}" srcOrd="0" destOrd="0" parTransId="{3E7FE792-26CC-4CCD-ADED-6D15AC591E4E}" sibTransId="{2CE7B607-A6F1-4A65-8603-317B76AC2809}"/>
    <dgm:cxn modelId="{451B629C-9A5C-4809-BEE7-6864A8D6CB65}" type="presOf" srcId="{EF858418-2FF2-4948-9361-A42E8392B71B}" destId="{691F10E5-B826-46B0-8CD1-8D6B911C2969}" srcOrd="0" destOrd="2" presId="urn:microsoft.com/office/officeart/2005/8/layout/vList2"/>
    <dgm:cxn modelId="{2C09E4CA-8DC5-470D-8D38-9CCAAE0C3999}" srcId="{D663F178-667A-4CF5-96A7-0CAE5D1647F6}" destId="{5737930D-CA7E-4725-9BD5-A086E42A815C}" srcOrd="1" destOrd="0" parTransId="{D4B5DA14-8A86-426F-B86E-4A9C5FD15873}" sibTransId="{33B07D7A-A182-4135-BEA9-F6784E2785B9}"/>
    <dgm:cxn modelId="{1F227F62-7682-479C-900E-C8E1F322A8D1}" type="presOf" srcId="{B77AEE9B-7B30-428F-ADBC-491210911BB6}" destId="{D632C6BF-54FE-426F-84A5-F6079FDE9821}" srcOrd="0" destOrd="0" presId="urn:microsoft.com/office/officeart/2005/8/layout/vList2"/>
    <dgm:cxn modelId="{3AC21B77-B55E-4FA2-AECB-C95599E4E2D3}" type="presOf" srcId="{5737930D-CA7E-4725-9BD5-A086E42A815C}" destId="{D632C6BF-54FE-426F-84A5-F6079FDE9821}" srcOrd="0" destOrd="1" presId="urn:microsoft.com/office/officeart/2005/8/layout/vList2"/>
    <dgm:cxn modelId="{07AE43C9-7498-4D92-9D15-CCE9836A2D30}" type="presParOf" srcId="{38E7330E-0B78-4780-9B4B-86F03C8CBEAF}" destId="{39451549-1A00-4020-ABB8-3182A9542C05}" srcOrd="0" destOrd="0" presId="urn:microsoft.com/office/officeart/2005/8/layout/vList2"/>
    <dgm:cxn modelId="{58FEFF0D-31E9-4D93-A0BD-0245ED4D5FB3}" type="presParOf" srcId="{38E7330E-0B78-4780-9B4B-86F03C8CBEAF}" destId="{D632C6BF-54FE-426F-84A5-F6079FDE9821}" srcOrd="1" destOrd="0" presId="urn:microsoft.com/office/officeart/2005/8/layout/vList2"/>
    <dgm:cxn modelId="{5EE9E918-FF94-4FD1-9881-CE9848839678}" type="presParOf" srcId="{38E7330E-0B78-4780-9B4B-86F03C8CBEAF}" destId="{45AC10A7-2FAA-4CE1-8DAC-40D5D437A6C2}" srcOrd="2" destOrd="0" presId="urn:microsoft.com/office/officeart/2005/8/layout/vList2"/>
    <dgm:cxn modelId="{EB9EDDA9-1DA7-4FF3-AC9E-E9DC9A7ABA5D}" type="presParOf" srcId="{38E7330E-0B78-4780-9B4B-86F03C8CBEAF}" destId="{691F10E5-B826-46B0-8CD1-8D6B911C2969}" srcOrd="3" destOrd="0" presId="urn:microsoft.com/office/officeart/2005/8/layout/vList2"/>
    <dgm:cxn modelId="{B5B53AAC-D220-43D3-8543-EE669C358E24}" type="presParOf" srcId="{38E7330E-0B78-4780-9B4B-86F03C8CBEAF}" destId="{30FD45E4-E079-4CE5-9F42-48D571916321}" srcOrd="4" destOrd="0" presId="urn:microsoft.com/office/officeart/2005/8/layout/vList2"/>
    <dgm:cxn modelId="{5C482EA9-1B6E-466F-85EB-CFD9798E3F0F}" type="presParOf" srcId="{38E7330E-0B78-4780-9B4B-86F03C8CBEAF}" destId="{79FB3BED-BC47-4217-A046-6A1550FA5ECE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451549-1A00-4020-ABB8-3182A9542C05}">
      <dsp:nvSpPr>
        <dsp:cNvPr id="0" name=""/>
        <dsp:cNvSpPr/>
      </dsp:nvSpPr>
      <dsp:spPr>
        <a:xfrm>
          <a:off x="71967" y="62684"/>
          <a:ext cx="6624770" cy="6475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Понятный</a:t>
          </a:r>
          <a:endParaRPr lang="ru-RU" sz="2700" b="1" kern="1200" dirty="0"/>
        </a:p>
      </dsp:txBody>
      <dsp:txXfrm>
        <a:off x="103580" y="94297"/>
        <a:ext cx="6561544" cy="584369"/>
      </dsp:txXfrm>
    </dsp:sp>
    <dsp:sp modelId="{D632C6BF-54FE-426F-84A5-F6079FDE9821}">
      <dsp:nvSpPr>
        <dsp:cNvPr id="0" name=""/>
        <dsp:cNvSpPr/>
      </dsp:nvSpPr>
      <dsp:spPr>
        <a:xfrm>
          <a:off x="0" y="740097"/>
          <a:ext cx="7488832" cy="10898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7770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100" kern="1200" dirty="0" smtClean="0"/>
            <a:t>Всё основное – на главной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100" kern="1200" dirty="0" smtClean="0"/>
            <a:t>Удобное меню (коротко, не </a:t>
          </a:r>
          <a:r>
            <a:rPr lang="en-US" sz="2100" kern="1200" dirty="0" smtClean="0"/>
            <a:t>&gt;</a:t>
          </a:r>
          <a:r>
            <a:rPr lang="ru-RU" sz="2100" kern="1200" dirty="0" smtClean="0"/>
            <a:t>3 переходов)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100" kern="1200" dirty="0" smtClean="0"/>
            <a:t>Подписываем фото и видео (Опубликовано с согласия)</a:t>
          </a:r>
          <a:endParaRPr lang="ru-RU" sz="2100" kern="1200" dirty="0"/>
        </a:p>
      </dsp:txBody>
      <dsp:txXfrm>
        <a:off x="0" y="740097"/>
        <a:ext cx="7488832" cy="1089854"/>
      </dsp:txXfrm>
    </dsp:sp>
    <dsp:sp modelId="{45AC10A7-2FAA-4CE1-8DAC-40D5D437A6C2}">
      <dsp:nvSpPr>
        <dsp:cNvPr id="0" name=""/>
        <dsp:cNvSpPr/>
      </dsp:nvSpPr>
      <dsp:spPr>
        <a:xfrm>
          <a:off x="71967" y="1800134"/>
          <a:ext cx="6624770" cy="647595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Интересный</a:t>
          </a:r>
          <a:endParaRPr lang="ru-RU" sz="2700" b="1" kern="1200" dirty="0"/>
        </a:p>
      </dsp:txBody>
      <dsp:txXfrm>
        <a:off x="103580" y="1831747"/>
        <a:ext cx="6561544" cy="584369"/>
      </dsp:txXfrm>
    </dsp:sp>
    <dsp:sp modelId="{691F10E5-B826-46B0-8CD1-8D6B911C2969}">
      <dsp:nvSpPr>
        <dsp:cNvPr id="0" name=""/>
        <dsp:cNvSpPr/>
      </dsp:nvSpPr>
      <dsp:spPr>
        <a:xfrm>
          <a:off x="0" y="2477547"/>
          <a:ext cx="7488832" cy="10898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7770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100" kern="1200" dirty="0" smtClean="0"/>
            <a:t>Яркая главная </a:t>
          </a:r>
          <a:r>
            <a:rPr lang="ru-RU" sz="2100" kern="1200" dirty="0" smtClean="0"/>
            <a:t>страница, большой баннер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100" kern="1200" dirty="0" smtClean="0"/>
            <a:t>Авторский материал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100" kern="1200" dirty="0" smtClean="0"/>
            <a:t>Качественные фото</a:t>
          </a:r>
          <a:endParaRPr lang="ru-RU" sz="2100" kern="1200" dirty="0"/>
        </a:p>
      </dsp:txBody>
      <dsp:txXfrm>
        <a:off x="0" y="2477547"/>
        <a:ext cx="7488832" cy="1089854"/>
      </dsp:txXfrm>
    </dsp:sp>
    <dsp:sp modelId="{30FD45E4-E079-4CE5-9F42-48D571916321}">
      <dsp:nvSpPr>
        <dsp:cNvPr id="0" name=""/>
        <dsp:cNvSpPr/>
      </dsp:nvSpPr>
      <dsp:spPr>
        <a:xfrm>
          <a:off x="71967" y="3537584"/>
          <a:ext cx="6624770" cy="647595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Грамотный</a:t>
          </a:r>
          <a:endParaRPr lang="ru-RU" sz="2700" b="1" kern="1200" dirty="0"/>
        </a:p>
      </dsp:txBody>
      <dsp:txXfrm>
        <a:off x="103580" y="3569197"/>
        <a:ext cx="6561544" cy="584369"/>
      </dsp:txXfrm>
    </dsp:sp>
    <dsp:sp modelId="{79FB3BED-BC47-4217-A046-6A1550FA5ECE}">
      <dsp:nvSpPr>
        <dsp:cNvPr id="0" name=""/>
        <dsp:cNvSpPr/>
      </dsp:nvSpPr>
      <dsp:spPr>
        <a:xfrm>
          <a:off x="0" y="4214997"/>
          <a:ext cx="7488832" cy="1453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7770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100" kern="1200" dirty="0" smtClean="0"/>
            <a:t>Без ошибок!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100" kern="1200" dirty="0" smtClean="0"/>
            <a:t>В едином стиле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100" kern="1200" dirty="0" smtClean="0"/>
            <a:t>Указываем формат и размер файлов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100" kern="1200" dirty="0" smtClean="0"/>
            <a:t>Фото и документы </a:t>
          </a:r>
          <a:r>
            <a:rPr lang="ru-RU" sz="2100" kern="1200" dirty="0" smtClean="0"/>
            <a:t>размещаем на облаке</a:t>
          </a:r>
          <a:endParaRPr lang="ru-RU" sz="2100" kern="1200" dirty="0"/>
        </a:p>
      </dsp:txBody>
      <dsp:txXfrm>
        <a:off x="0" y="4214997"/>
        <a:ext cx="7488832" cy="14531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8F21B5-BD25-4422-BF25-EB5677029000}" type="datetimeFigureOut">
              <a:rPr lang="ru-RU" smtClean="0"/>
              <a:t>28.02.18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E309E2-7AC0-49F6-968C-3C6497C1E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258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309E2-7AC0-49F6-968C-3C6497C1EF2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504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DE7CD-BF0D-421B-9C95-34E86A0976BC}" type="datetimeFigureOut">
              <a:rPr lang="ru-RU" smtClean="0"/>
              <a:t>28.02.18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5-DF4C-46FB-B505-7441B5A61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532412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DE7CD-BF0D-421B-9C95-34E86A0976BC}" type="datetimeFigureOut">
              <a:rPr lang="ru-RU" smtClean="0"/>
              <a:t>28.02.18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5-DF4C-46FB-B505-7441B5A61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80998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DE7CD-BF0D-421B-9C95-34E86A0976BC}" type="datetimeFigureOut">
              <a:rPr lang="ru-RU" smtClean="0"/>
              <a:t>28.02.18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5-DF4C-46FB-B505-7441B5A61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63936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DE7CD-BF0D-421B-9C95-34E86A0976BC}" type="datetimeFigureOut">
              <a:rPr lang="ru-RU" smtClean="0"/>
              <a:t>28.02.18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5-DF4C-46FB-B505-7441B5A61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80302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DE7CD-BF0D-421B-9C95-34E86A0976BC}" type="datetimeFigureOut">
              <a:rPr lang="ru-RU" smtClean="0"/>
              <a:t>28.02.18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5-DF4C-46FB-B505-7441B5A61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28622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DE7CD-BF0D-421B-9C95-34E86A0976BC}" type="datetimeFigureOut">
              <a:rPr lang="ru-RU" smtClean="0"/>
              <a:t>28.02.18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5-DF4C-46FB-B505-7441B5A61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940749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DE7CD-BF0D-421B-9C95-34E86A0976BC}" type="datetimeFigureOut">
              <a:rPr lang="ru-RU" smtClean="0"/>
              <a:t>28.02.18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5-DF4C-46FB-B505-7441B5A61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189609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DE7CD-BF0D-421B-9C95-34E86A0976BC}" type="datetimeFigureOut">
              <a:rPr lang="ru-RU" smtClean="0"/>
              <a:t>28.02.18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5-DF4C-46FB-B505-7441B5A61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03706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DE7CD-BF0D-421B-9C95-34E86A0976BC}" type="datetimeFigureOut">
              <a:rPr lang="ru-RU" smtClean="0"/>
              <a:t>28.02.18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5-DF4C-46FB-B505-7441B5A61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84230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DE7CD-BF0D-421B-9C95-34E86A0976BC}" type="datetimeFigureOut">
              <a:rPr lang="ru-RU" smtClean="0"/>
              <a:t>28.02.18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5-DF4C-46FB-B505-7441B5A61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72260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DE7CD-BF0D-421B-9C95-34E86A0976BC}" type="datetimeFigureOut">
              <a:rPr lang="ru-RU" smtClean="0"/>
              <a:t>28.02.18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5-DF4C-46FB-B505-7441B5A61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33942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DE7CD-BF0D-421B-9C95-34E86A0976BC}" type="datetimeFigureOut">
              <a:rPr lang="ru-RU" smtClean="0"/>
              <a:t>28.02.18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D6B15-DF4C-46FB-B505-7441B5A61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32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marina-solodova.my1.ru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hyperlink" Target="http://www.ucoz.ru/" TargetMode="External"/><Relationship Id="rId7" Type="http://schemas.openxmlformats.org/officeDocument/2006/relationships/image" Target="../media/image1.png"/><Relationship Id="rId2" Type="http://schemas.openxmlformats.org/officeDocument/2006/relationships/hyperlink" Target="https://a.jimdo.com/app/auth/signi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track.ru/whatcms/" TargetMode="External"/><Relationship Id="rId5" Type="http://schemas.openxmlformats.org/officeDocument/2006/relationships/hyperlink" Target="https://tilda.cc/projects/" TargetMode="External"/><Relationship Id="rId4" Type="http://schemas.openxmlformats.org/officeDocument/2006/relationships/hyperlink" Target="http://www.edusite.ru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logoped.azurewebsites.net/index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4624"/>
            <a:ext cx="2595810" cy="2547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5445224"/>
            <a:ext cx="5256584" cy="1239213"/>
          </a:xfrm>
        </p:spPr>
        <p:txBody>
          <a:bodyPr>
            <a:normAutofit fontScale="92500"/>
          </a:bodyPr>
          <a:lstStyle/>
          <a:p>
            <a:pPr algn="l"/>
            <a:r>
              <a:rPr lang="ru-RU" dirty="0" smtClean="0"/>
              <a:t>Лапкина </a:t>
            </a:r>
            <a:r>
              <a:rPr lang="ru-RU" dirty="0" smtClean="0"/>
              <a:t>Елена В</a:t>
            </a:r>
            <a:r>
              <a:rPr lang="ru-RU" dirty="0" smtClean="0"/>
              <a:t>ладимировна</a:t>
            </a:r>
            <a:r>
              <a:rPr lang="ru-RU" dirty="0" smtClean="0"/>
              <a:t>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ОГБУ </a:t>
            </a:r>
            <a:r>
              <a:rPr lang="ru-RU" dirty="0" smtClean="0"/>
              <a:t>ДПО «РИРО»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43419" y="2591913"/>
            <a:ext cx="794871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Интернет-портфолио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9267" y="3862869"/>
            <a:ext cx="865701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Интернет-ресурс </a:t>
            </a:r>
            <a:r>
              <a:rPr lang="ru-RU" sz="3200" b="1" dirty="0" smtClean="0">
                <a:solidFill>
                  <a:srgbClr val="0070C0"/>
                </a:solidFill>
              </a:rPr>
              <a:t>участника </a:t>
            </a:r>
            <a:r>
              <a:rPr lang="ru-RU" sz="3200" b="1" dirty="0" smtClean="0">
                <a:solidFill>
                  <a:srgbClr val="0070C0"/>
                </a:solidFill>
              </a:rPr>
              <a:t>конкурса 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«Воспитатель года»</a:t>
            </a:r>
          </a:p>
        </p:txBody>
      </p:sp>
    </p:spTree>
    <p:extLst>
      <p:ext uri="{BB962C8B-B14F-4D97-AF65-F5344CB8AC3E}">
        <p14:creationId xmlns:p14="http://schemas.microsoft.com/office/powerpoint/2010/main" val="38895141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428"/>
            <a:ext cx="10231360" cy="68785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-108520" y="320323"/>
            <a:ext cx="2462725" cy="3108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/>
              <a:t>48sad.ru</a:t>
            </a:r>
          </a:p>
          <a:p>
            <a:pPr algn="ctr"/>
            <a:r>
              <a:rPr lang="ru-RU" sz="2400" b="1" dirty="0" err="1" smtClean="0"/>
              <a:t>Бурлакова</a:t>
            </a:r>
            <a:r>
              <a:rPr lang="ru-RU" sz="2400" b="1" dirty="0" smtClean="0"/>
              <a:t> </a:t>
            </a:r>
            <a:br>
              <a:rPr lang="ru-RU" sz="2400" b="1" dirty="0" smtClean="0"/>
            </a:br>
            <a:r>
              <a:rPr lang="ru-RU" sz="2400" b="1" dirty="0" smtClean="0"/>
              <a:t>Ирина </a:t>
            </a:r>
            <a:br>
              <a:rPr lang="ru-RU" sz="2400" b="1" dirty="0" smtClean="0"/>
            </a:br>
            <a:r>
              <a:rPr lang="ru-RU" sz="2400" b="1" dirty="0" smtClean="0"/>
              <a:t>Владимировна </a:t>
            </a:r>
            <a:br>
              <a:rPr lang="ru-RU" sz="2400" b="1" dirty="0" smtClean="0"/>
            </a:br>
            <a:r>
              <a:rPr lang="ru-RU" sz="2000" dirty="0" smtClean="0"/>
              <a:t>(</a:t>
            </a:r>
            <a:r>
              <a:rPr lang="ru-RU" sz="2000" dirty="0"/>
              <a:t>Рязанская область</a:t>
            </a:r>
            <a:r>
              <a:rPr lang="ru-RU" sz="2000" dirty="0" smtClean="0"/>
              <a:t>),</a:t>
            </a:r>
          </a:p>
          <a:p>
            <a:pPr algn="ctr"/>
            <a:r>
              <a:rPr lang="ru-RU" sz="2400" dirty="0" smtClean="0"/>
              <a:t>лауреат </a:t>
            </a:r>
            <a:br>
              <a:rPr lang="ru-RU" sz="2400" dirty="0" smtClean="0"/>
            </a:br>
            <a:r>
              <a:rPr lang="ru-RU" sz="2400" dirty="0" smtClean="0"/>
              <a:t>Всероссийского </a:t>
            </a:r>
            <a:br>
              <a:rPr lang="ru-RU" sz="2400" dirty="0" smtClean="0"/>
            </a:br>
            <a:r>
              <a:rPr lang="ru-RU" sz="2400" dirty="0" smtClean="0"/>
              <a:t>конкурса 2017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294346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9976"/>
            <a:ext cx="9684657" cy="60480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252536" y="-21021"/>
            <a:ext cx="93965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Победитель СМС голосования 2017</a:t>
            </a:r>
          </a:p>
          <a:p>
            <a:pPr algn="ctr"/>
            <a:r>
              <a:rPr lang="ru-RU" sz="2400" b="1" dirty="0"/>
              <a:t>сайт на </a:t>
            </a:r>
            <a:r>
              <a:rPr lang="en-US" sz="2400" b="1" dirty="0" err="1"/>
              <a:t>Ucoz</a:t>
            </a:r>
            <a:r>
              <a:rPr lang="en-US" sz="2400" b="1" dirty="0"/>
              <a:t> </a:t>
            </a:r>
            <a:r>
              <a:rPr lang="ru-RU" sz="2400" b="1" dirty="0">
                <a:hlinkClick r:id="rId3"/>
              </a:rPr>
              <a:t>marina-solodova.my1.ru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7130486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774" y="0"/>
            <a:ext cx="9162773" cy="710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1812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делать?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257360"/>
            <a:ext cx="8911244" cy="5589240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sz="4100" dirty="0" smtClean="0">
                <a:latin typeface="Arial" pitchFamily="34" charset="0"/>
                <a:cs typeface="Arial" pitchFamily="34" charset="0"/>
              </a:rPr>
              <a:t>Конструкторы сайтов: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sz="41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Wix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– удобный,  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отличный выбор для новичка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sz="3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Jimdo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понятный практичный </a:t>
            </a:r>
            <a:r>
              <a:rPr lang="ru-RU" sz="2600" dirty="0" smtClean="0">
                <a:latin typeface="Arial" pitchFamily="34" charset="0"/>
                <a:cs typeface="Arial" pitchFamily="34" charset="0"/>
                <a:hlinkClick r:id="rId2"/>
              </a:rPr>
              <a:t>https</a:t>
            </a:r>
            <a:r>
              <a:rPr lang="ru-RU" sz="2600" dirty="0">
                <a:latin typeface="Arial" pitchFamily="34" charset="0"/>
                <a:cs typeface="Arial" pitchFamily="34" charset="0"/>
                <a:hlinkClick r:id="rId2"/>
              </a:rPr>
              <a:t>://</a:t>
            </a:r>
            <a:r>
              <a:rPr lang="ru-RU" sz="2600" dirty="0" smtClean="0">
                <a:latin typeface="Arial" pitchFamily="34" charset="0"/>
                <a:cs typeface="Arial" pitchFamily="34" charset="0"/>
                <a:hlinkClick r:id="rId2"/>
              </a:rPr>
              <a:t>a.jimdo.com/app/auth/signin</a:t>
            </a: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n-US" sz="35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uCoz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известный,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мощный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реклама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>
                <a:latin typeface="Arial" pitchFamily="34" charset="0"/>
                <a:cs typeface="Arial" pitchFamily="34" charset="0"/>
                <a:hlinkClick r:id="rId3"/>
              </a:rPr>
              <a:t>http://www.ucoz.ru/</a:t>
            </a:r>
            <a:r>
              <a:rPr lang="ru-RU" sz="2600" dirty="0">
                <a:latin typeface="Arial" pitchFamily="34" charset="0"/>
                <a:cs typeface="Arial" pitchFamily="34" charset="0"/>
                <a:hlinkClick r:id="rId4"/>
              </a:rPr>
              <a:t> </a:t>
            </a:r>
            <a:endParaRPr lang="ru-RU" sz="2600" dirty="0" smtClean="0">
              <a:latin typeface="Arial" pitchFamily="34" charset="0"/>
              <a:cs typeface="Arial" pitchFamily="34" charset="0"/>
              <a:hlinkClick r:id="rId4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n-US" sz="35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tilda</a:t>
            </a:r>
            <a:r>
              <a:rPr lang="ru-RU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простой современный (от 1 страницы) </a:t>
            </a:r>
            <a:r>
              <a:rPr lang="en-US" sz="2600" dirty="0">
                <a:latin typeface="Arial" pitchFamily="34" charset="0"/>
                <a:cs typeface="Arial" pitchFamily="34" charset="0"/>
                <a:hlinkClick r:id="rId5"/>
              </a:rPr>
              <a:t>https://tilda.cc/projects</a:t>
            </a:r>
            <a:r>
              <a:rPr lang="en-US" sz="2600" dirty="0" smtClean="0">
                <a:latin typeface="Arial" pitchFamily="34" charset="0"/>
                <a:cs typeface="Arial" pitchFamily="34" charset="0"/>
                <a:hlinkClick r:id="rId5"/>
              </a:rPr>
              <a:t>/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600" dirty="0" smtClean="0">
              <a:latin typeface="Arial" pitchFamily="34" charset="0"/>
              <a:cs typeface="Arial" pitchFamily="34" charset="0"/>
              <a:hlinkClick r:id="rId4"/>
            </a:endParaRPr>
          </a:p>
          <a:p>
            <a:pPr>
              <a:lnSpc>
                <a:spcPct val="170000"/>
              </a:lnSpc>
            </a:pPr>
            <a:endParaRPr lang="ru-RU" sz="2600" dirty="0" smtClean="0">
              <a:latin typeface="Arial" pitchFamily="34" charset="0"/>
              <a:cs typeface="Arial" pitchFamily="34" charset="0"/>
              <a:hlinkClick r:id="rId4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n-US" sz="4800" dirty="0" smtClean="0">
                <a:latin typeface="Arial" pitchFamily="34" charset="0"/>
                <a:cs typeface="Arial" pitchFamily="34" charset="0"/>
                <a:hlinkClick r:id="rId6"/>
              </a:rPr>
              <a:t>itrack.ru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Сервис определения 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CMC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системы управления сайтом</a:t>
            </a:r>
          </a:p>
          <a:p>
            <a:pPr>
              <a:lnSpc>
                <a:spcPct val="170000"/>
              </a:lnSpc>
            </a:pPr>
            <a:endParaRPr lang="ru-RU" sz="2100" dirty="0">
              <a:latin typeface="Arial" pitchFamily="34" charset="0"/>
              <a:cs typeface="Arial" pitchFamily="34" charset="0"/>
              <a:hlinkClick r:id="rId4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*Можно разместить данные </a:t>
            </a:r>
            <a:r>
              <a:rPr lang="ru-RU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сайте Образовательной организации</a:t>
            </a:r>
            <a:endParaRPr lang="ru-RU" sz="2600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hlinkClick r:id="rId4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0"/>
            <a:ext cx="1115616" cy="109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" y="115333"/>
            <a:ext cx="864096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234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4997152"/>
          </a:xfrm>
        </p:spPr>
        <p:txBody>
          <a:bodyPr>
            <a:normAutofit lnSpcReduction="10000"/>
          </a:bodyPr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dirty="0" smtClean="0"/>
              <a:t>ФИО </a:t>
            </a:r>
            <a:r>
              <a:rPr lang="ru-RU" dirty="0"/>
              <a:t>полностью,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dirty="0"/>
              <a:t>адрес,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dirty="0"/>
              <a:t>приветствие, цитата,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dirty="0"/>
              <a:t>новости,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dirty="0"/>
              <a:t>форма обратной связи,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dirty="0"/>
              <a:t>поиск,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dirty="0"/>
              <a:t>основное меню,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dirty="0"/>
              <a:t>возможность перехода в режим для лиц с ОВЗ,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dirty="0"/>
              <a:t>ссылки (на сайт ОО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6012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Главная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страница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0"/>
            <a:ext cx="1115616" cy="109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" y="115333"/>
            <a:ext cx="864096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4440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507288" cy="5112568"/>
          </a:xfrm>
        </p:spPr>
        <p:txBody>
          <a:bodyPr>
            <a:normAutofit/>
          </a:bodyPr>
          <a:lstStyle/>
          <a:p>
            <a:pPr>
              <a:buClr>
                <a:srgbClr val="92D050"/>
              </a:buClr>
              <a:buFont typeface="Wingdings" panose="05000000000000000000" pitchFamily="2" charset="2"/>
              <a:buChar char="ü"/>
            </a:pPr>
            <a:r>
              <a:rPr lang="ru-RU" dirty="0" smtClean="0"/>
              <a:t>литература,</a:t>
            </a:r>
            <a:endParaRPr lang="ru-RU" dirty="0"/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ü"/>
            </a:pPr>
            <a:r>
              <a:rPr lang="ru-RU" dirty="0" smtClean="0"/>
              <a:t>конспекты занятий,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ü"/>
            </a:pPr>
            <a:r>
              <a:rPr lang="ru-RU" dirty="0" smtClean="0"/>
              <a:t>ЗОЖ,</a:t>
            </a:r>
            <a:endParaRPr lang="ru-RU" dirty="0"/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ü"/>
            </a:pPr>
            <a:r>
              <a:rPr lang="ru-RU" dirty="0" err="1"/>
              <a:t>видеоуроки</a:t>
            </a:r>
            <a:r>
              <a:rPr lang="ru-RU" dirty="0"/>
              <a:t>,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ü"/>
            </a:pPr>
            <a:r>
              <a:rPr lang="ru-RU" dirty="0"/>
              <a:t>презентации,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ü"/>
            </a:pPr>
            <a:r>
              <a:rPr lang="ru-RU" dirty="0" smtClean="0"/>
              <a:t>публикации</a:t>
            </a:r>
            <a:r>
              <a:rPr lang="ru-RU" dirty="0"/>
              <a:t>,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ü"/>
            </a:pPr>
            <a:r>
              <a:rPr lang="ru-RU" dirty="0"/>
              <a:t>ЭОР и </a:t>
            </a:r>
            <a:r>
              <a:rPr lang="ru-RU" dirty="0" err="1"/>
              <a:t>интернет-ресурсы</a:t>
            </a:r>
            <a:r>
              <a:rPr lang="ru-RU" dirty="0"/>
              <a:t> (ссылки</a:t>
            </a:r>
            <a:r>
              <a:rPr lang="ru-RU" dirty="0" smtClean="0"/>
              <a:t>)….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6012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Методическая </a:t>
            </a:r>
            <a: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копилка</a:t>
            </a:r>
            <a:endParaRPr lang="ru-RU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0"/>
            <a:ext cx="1115616" cy="109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" y="115333"/>
            <a:ext cx="864096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0588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317" y="1264778"/>
            <a:ext cx="4906888" cy="4997152"/>
          </a:xfrm>
        </p:spPr>
        <p:txBody>
          <a:bodyPr>
            <a:normAutofit lnSpcReduction="10000"/>
          </a:bodyPr>
          <a:lstStyle/>
          <a:p>
            <a:pPr>
              <a:buClr>
                <a:srgbClr val="7030A0"/>
              </a:buClr>
              <a:buFont typeface="Wingdings" panose="05000000000000000000" pitchFamily="2" charset="2"/>
              <a:buChar char="ü"/>
            </a:pPr>
            <a:r>
              <a:rPr lang="ru-RU" dirty="0" err="1" smtClean="0"/>
              <a:t>здоровьесбережение</a:t>
            </a:r>
            <a:r>
              <a:rPr lang="ru-RU" dirty="0"/>
              <a:t>,</a:t>
            </a:r>
            <a:endParaRPr lang="ru-RU" dirty="0" smtClean="0"/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ü"/>
            </a:pPr>
            <a:r>
              <a:rPr lang="ru-RU" dirty="0" smtClean="0"/>
              <a:t>домашние занятия,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ü"/>
            </a:pPr>
            <a:r>
              <a:rPr lang="ru-RU" dirty="0" smtClean="0"/>
              <a:t>рекомендации психолога,</a:t>
            </a:r>
            <a:endParaRPr lang="ru-RU" dirty="0"/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ü"/>
            </a:pPr>
            <a:r>
              <a:rPr lang="ru-RU" dirty="0" smtClean="0"/>
              <a:t>рекомендации логопеда,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ü"/>
            </a:pPr>
            <a:r>
              <a:rPr lang="ru-RU" dirty="0"/>
              <a:t>достижения воспитанников,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ü"/>
            </a:pPr>
            <a:r>
              <a:rPr lang="ru-RU" dirty="0" smtClean="0"/>
              <a:t>контакты </a:t>
            </a:r>
            <a:r>
              <a:rPr lang="ru-RU" dirty="0"/>
              <a:t>для решения </a:t>
            </a:r>
            <a:r>
              <a:rPr lang="ru-RU" dirty="0" smtClean="0"/>
              <a:t>проблем…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6012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Родителям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5320" y="0"/>
            <a:ext cx="4283968" cy="720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4616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389149715"/>
              </p:ext>
            </p:extLst>
          </p:nvPr>
        </p:nvGraphicFramePr>
        <p:xfrm>
          <a:off x="1331640" y="1097360"/>
          <a:ext cx="7488832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Сайт воспитателя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0"/>
            <a:ext cx="1115616" cy="109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" y="115333"/>
            <a:ext cx="864096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5147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588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Получить консультацию</a:t>
            </a:r>
            <a:endParaRPr lang="ru-RU" sz="5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1588" y="1811957"/>
            <a:ext cx="8229600" cy="3201219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 smtClean="0"/>
              <a:t>Лапкина Елена Владимировна </a:t>
            </a:r>
          </a:p>
          <a:p>
            <a:pPr marL="0" indent="0" algn="ctr">
              <a:buNone/>
            </a:pPr>
            <a:r>
              <a:rPr lang="ru-RU" sz="3600" dirty="0" smtClean="0"/>
              <a:t>РИРО</a:t>
            </a:r>
            <a:r>
              <a:rPr lang="ru-RU" sz="3600" dirty="0" smtClean="0"/>
              <a:t>, гостиница «Учитель»</a:t>
            </a:r>
          </a:p>
          <a:p>
            <a:pPr marL="0" indent="0" algn="ctr">
              <a:buNone/>
            </a:pPr>
            <a:r>
              <a:rPr lang="ru-RU" sz="3600" b="1" dirty="0"/>
              <a:t>кабинет 250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dirty="0" smtClean="0"/>
              <a:t>тел</a:t>
            </a:r>
            <a:r>
              <a:rPr lang="ru-RU" sz="3600" dirty="0" smtClean="0"/>
              <a:t>. (4912) </a:t>
            </a:r>
            <a:r>
              <a:rPr lang="ru-RU" sz="3600" b="1" dirty="0" smtClean="0"/>
              <a:t>95-59-23</a:t>
            </a:r>
          </a:p>
          <a:p>
            <a:pPr marL="0" indent="0" algn="ctr">
              <a:buNone/>
            </a:pPr>
            <a:r>
              <a:rPr lang="en-US" sz="3600" dirty="0" smtClean="0"/>
              <a:t>email </a:t>
            </a:r>
            <a:r>
              <a:rPr lang="en-US" sz="3600" b="1" dirty="0" smtClean="0"/>
              <a:t>rirorzn@yandex.ru</a:t>
            </a:r>
            <a:endParaRPr lang="ru-RU" sz="3600" b="1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042" y="5229200"/>
            <a:ext cx="1496691" cy="1496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0183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Страница участника конкурса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64096" y="1600200"/>
            <a:ext cx="7154312" cy="506916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/>
              <a:t>Максимальное количество баллов – 25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ru-RU" b="1" dirty="0" smtClean="0"/>
              <a:t>Личный </a:t>
            </a:r>
            <a:r>
              <a:rPr lang="ru-RU" b="1" dirty="0"/>
              <a:t>сайт, страница, блог сайта </a:t>
            </a:r>
            <a:r>
              <a:rPr lang="ru-RU" b="1" dirty="0" smtClean="0"/>
              <a:t>ОО</a:t>
            </a:r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ru-RU" b="1" dirty="0" smtClean="0"/>
              <a:t>Цель:</a:t>
            </a:r>
            <a:r>
              <a:rPr lang="ru-RU" dirty="0" smtClean="0"/>
              <a:t> познакомиться </a:t>
            </a:r>
            <a:r>
              <a:rPr lang="ru-RU" dirty="0"/>
              <a:t>с участником конкурса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</a:t>
            </a:r>
            <a:r>
              <a:rPr lang="ru-RU" dirty="0"/>
              <a:t>публикуемыми им материалами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smtClean="0"/>
              <a:t>методическими </a:t>
            </a:r>
            <a:r>
              <a:rPr lang="ru-RU" dirty="0"/>
              <a:t>и (или) иными авторскими разработками, фото и видеоматериалами, </a:t>
            </a:r>
            <a:r>
              <a:rPr lang="ru-RU" dirty="0" smtClean="0"/>
              <a:t>отражающими </a:t>
            </a:r>
            <a:r>
              <a:rPr lang="ru-RU" dirty="0"/>
              <a:t>опыт работы </a:t>
            </a:r>
            <a:r>
              <a:rPr lang="ru-RU" dirty="0" smtClean="0"/>
              <a:t>Конкурсанта).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 algn="ctr">
              <a:buBlip>
                <a:blip r:embed="rId2"/>
              </a:buBlip>
            </a:pPr>
            <a:r>
              <a:rPr lang="ru-RU" dirty="0" smtClean="0"/>
              <a:t>Интернет-адрес </a:t>
            </a:r>
            <a:r>
              <a:rPr lang="ru-RU" dirty="0"/>
              <a:t>должен быть активным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 </a:t>
            </a:r>
            <a:r>
              <a:rPr lang="ru-RU" dirty="0"/>
              <a:t>открытии </a:t>
            </a:r>
            <a:r>
              <a:rPr lang="ru-RU" dirty="0" smtClean="0"/>
              <a:t>через </a:t>
            </a:r>
            <a:r>
              <a:rPr lang="ru-RU" dirty="0"/>
              <a:t>любой браузер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Internet</a:t>
            </a:r>
            <a:r>
              <a:rPr lang="ru-RU" dirty="0" smtClean="0"/>
              <a:t> </a:t>
            </a:r>
            <a:r>
              <a:rPr lang="ru-RU" dirty="0" err="1"/>
              <a:t>Explorer</a:t>
            </a:r>
            <a:r>
              <a:rPr lang="ru-RU" dirty="0"/>
              <a:t>, </a:t>
            </a:r>
            <a:r>
              <a:rPr lang="ru-RU" dirty="0" err="1" smtClean="0"/>
              <a:t>Mozilla</a:t>
            </a:r>
            <a:r>
              <a:rPr lang="ru-RU" dirty="0" smtClean="0"/>
              <a:t> </a:t>
            </a:r>
            <a:r>
              <a:rPr lang="ru-RU" dirty="0" err="1"/>
              <a:t>Firefox</a:t>
            </a:r>
            <a:r>
              <a:rPr lang="ru-RU" dirty="0"/>
              <a:t>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Google</a:t>
            </a:r>
            <a:r>
              <a:rPr lang="ru-RU" dirty="0" smtClean="0"/>
              <a:t> </a:t>
            </a:r>
            <a:r>
              <a:rPr lang="ru-RU" dirty="0" err="1"/>
              <a:t>Chrome</a:t>
            </a:r>
            <a:r>
              <a:rPr lang="ru-RU" dirty="0"/>
              <a:t>, </a:t>
            </a:r>
            <a:r>
              <a:rPr lang="ru-RU" dirty="0" err="1" smtClean="0"/>
              <a:t>Opera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8408" y="5744653"/>
            <a:ext cx="1115616" cy="109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76"/>
            <a:ext cx="864096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5556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8408" y="5744653"/>
            <a:ext cx="1115616" cy="109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Информационная </a:t>
            </a:r>
            <a:r>
              <a:rPr lang="ru-RU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насыщенность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820472" cy="5257800"/>
          </a:xfrm>
        </p:spPr>
        <p:txBody>
          <a:bodyPr>
            <a:normAutofit/>
          </a:bodyPr>
          <a:lstStyle/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ru-RU" dirty="0"/>
              <a:t>количество представленной информации;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ru-RU" dirty="0"/>
              <a:t>различное структурирование информации (тексты, таблицы, схемы и т. п.);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ru-RU" dirty="0"/>
              <a:t>тематическая организованность информации;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ru-RU" dirty="0" smtClean="0"/>
              <a:t>образовательная </a:t>
            </a:r>
            <a:r>
              <a:rPr lang="ru-RU" dirty="0"/>
              <a:t>и методическая ценность (развивающий характер);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ru-RU" dirty="0" smtClean="0"/>
              <a:t>разнообразие </a:t>
            </a:r>
            <a:r>
              <a:rPr lang="ru-RU" dirty="0"/>
              <a:t>содержания;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ru-RU" dirty="0" smtClean="0"/>
              <a:t>научная </a:t>
            </a:r>
            <a:r>
              <a:rPr lang="ru-RU" dirty="0"/>
              <a:t>корректность;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ru-RU" dirty="0"/>
              <a:t>методическая грамотность.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6120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Безопасность </a:t>
            </a:r>
            <a:r>
              <a:rPr lang="ru-RU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комфортность</a:t>
            </a:r>
            <a:endParaRPr lang="ru-RU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892480" cy="5141168"/>
          </a:xfrm>
        </p:spPr>
        <p:txBody>
          <a:bodyPr>
            <a:normAutofit/>
          </a:bodyPr>
          <a:lstStyle/>
          <a:p>
            <a:pPr>
              <a:buClr>
                <a:srgbClr val="92D050"/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понятное меню (рубрикация);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удобство навигации;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разумная скорость загрузки;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удобный формат для коммуникации;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языковая культура;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наличие инструкций и пояснений для пользователей;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защищённость и адекватность виртуальной среды образовательным целям.</a:t>
            </a:r>
          </a:p>
          <a:p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8408" y="5744653"/>
            <a:ext cx="1115616" cy="109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74019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8408" y="5744653"/>
            <a:ext cx="1115616" cy="109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Эффективность 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обратной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связи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964488" cy="5141168"/>
          </a:xfrm>
        </p:spPr>
        <p:txBody>
          <a:bodyPr>
            <a:normAutofit/>
          </a:bodyPr>
          <a:lstStyle/>
          <a:p>
            <a:pPr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разнообразие возможностей для обратной связи;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доступность обратной связи;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наличие контактных данных;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возможности для обсуждений и дискуссий;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удобство использования механизмов обратной связи;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систематичность и адресная помощь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 </a:t>
            </a:r>
            <a:r>
              <a:rPr lang="ru-RU" sz="2800" dirty="0"/>
              <a:t>проведении обратной связи;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интенсивность обратной связи и количество вовлечённых пользователей.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059871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Актуальность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784976" cy="5141168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регулярность обновления информации;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связь информации с текущими событиями;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наличие информации о нормативно-правовой базе;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разнообразие групп пользователей;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новизна и оригинальность информации;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возможности создания </a:t>
            </a:r>
            <a:r>
              <a:rPr lang="ru-RU" sz="2800" dirty="0" smtClean="0"/>
              <a:t>виртуальных </a:t>
            </a:r>
            <a:r>
              <a:rPr lang="ru-RU" sz="2800" dirty="0"/>
              <a:t>сообществ;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наличие возможностей использования информации для лиц </a:t>
            </a:r>
            <a:r>
              <a:rPr lang="ru-RU" sz="2800" dirty="0" smtClean="0"/>
              <a:t>с </a:t>
            </a:r>
            <a:r>
              <a:rPr lang="ru-RU" sz="2800" dirty="0"/>
              <a:t>ограниченными возможностями здоровья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и </a:t>
            </a:r>
            <a:r>
              <a:rPr lang="ru-RU" sz="2800" dirty="0"/>
              <a:t>особыми потребностями.</a:t>
            </a:r>
          </a:p>
          <a:p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8408" y="5744653"/>
            <a:ext cx="1115616" cy="109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42317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Оригинальность 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адекватность дизайна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820472" cy="5257800"/>
          </a:xfrm>
        </p:spPr>
        <p:txBody>
          <a:bodyPr>
            <a:normAutofit/>
          </a:bodyPr>
          <a:lstStyle/>
          <a:p>
            <a:pPr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3000" dirty="0"/>
              <a:t>выстроенная информационная архитектура;</a:t>
            </a:r>
          </a:p>
          <a:p>
            <a:pPr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3000" dirty="0"/>
              <a:t>грамотные цветовые решения;</a:t>
            </a:r>
          </a:p>
          <a:p>
            <a:pPr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3000" dirty="0"/>
              <a:t>оригинальность стиля;</a:t>
            </a:r>
          </a:p>
          <a:p>
            <a:pPr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3000" dirty="0"/>
              <a:t>корректность обработки графики;</a:t>
            </a:r>
          </a:p>
          <a:p>
            <a:pPr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3000" dirty="0"/>
              <a:t>сбалансированность разных способов структурирования информации;</a:t>
            </a:r>
          </a:p>
          <a:p>
            <a:pPr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3000" dirty="0"/>
              <a:t>учёт требований </a:t>
            </a:r>
            <a:r>
              <a:rPr lang="ru-RU" sz="3000" dirty="0" err="1" smtClean="0"/>
              <a:t>здоровьесбережения</a:t>
            </a:r>
            <a:r>
              <a:rPr lang="ru-RU" sz="3000" dirty="0" smtClean="0"/>
              <a:t> в </a:t>
            </a:r>
            <a:r>
              <a:rPr lang="ru-RU" sz="3000" dirty="0"/>
              <a:t>дизайне;</a:t>
            </a:r>
          </a:p>
          <a:p>
            <a:pPr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3000" dirty="0"/>
              <a:t>внешний вид размещённой информации.</a:t>
            </a:r>
          </a:p>
          <a:p>
            <a:endParaRPr lang="ru-RU" sz="3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8408" y="5744653"/>
            <a:ext cx="1115616" cy="109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08276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критерии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712968" cy="5257800"/>
          </a:xfrm>
        </p:spPr>
        <p:txBody>
          <a:bodyPr/>
          <a:lstStyle/>
          <a:p>
            <a:pPr marL="742950" lvl="0" indent="-561975">
              <a:buFont typeface="+mj-lt"/>
              <a:buAutoNum type="arabicPeriod"/>
            </a:pPr>
            <a:r>
              <a:rPr lang="ru-RU" dirty="0"/>
              <a:t>Информационная насыщенность. </a:t>
            </a:r>
          </a:p>
          <a:p>
            <a:pPr marL="742950" lvl="0" indent="-561975">
              <a:buFont typeface="+mj-lt"/>
              <a:buAutoNum type="arabicPeriod"/>
            </a:pPr>
            <a:r>
              <a:rPr lang="ru-RU" dirty="0"/>
              <a:t>Безопасность и комфортность виртуальной образовательной среды.</a:t>
            </a:r>
          </a:p>
          <a:p>
            <a:pPr marL="742950" lvl="0" indent="-561975">
              <a:buFont typeface="+mj-lt"/>
              <a:buAutoNum type="arabicPeriod"/>
            </a:pPr>
            <a:r>
              <a:rPr lang="ru-RU" dirty="0"/>
              <a:t>Эффективность обратной связи. </a:t>
            </a:r>
          </a:p>
          <a:p>
            <a:pPr marL="742950" lvl="0" indent="-561975">
              <a:buFont typeface="+mj-lt"/>
              <a:buAutoNum type="arabicPeriod"/>
            </a:pPr>
            <a:r>
              <a:rPr lang="ru-RU" dirty="0"/>
              <a:t>Актуальность информации. </a:t>
            </a:r>
          </a:p>
          <a:p>
            <a:pPr marL="742950" lvl="0" indent="-561975">
              <a:buFont typeface="+mj-lt"/>
              <a:buAutoNum type="arabicPeriod"/>
            </a:pPr>
            <a:r>
              <a:rPr lang="ru-RU" dirty="0"/>
              <a:t>Оригинальность и адекватность дизайна.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от 0 до 5 баллов каждый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0"/>
            <a:ext cx="1115616" cy="109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" y="115333"/>
            <a:ext cx="864096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8827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836712"/>
            <a:ext cx="3384376" cy="4234482"/>
          </a:xfrm>
        </p:spPr>
        <p:txBody>
          <a:bodyPr>
            <a:normAutofit/>
          </a:bodyPr>
          <a:lstStyle/>
          <a:p>
            <a:r>
              <a:rPr lang="ru-RU" dirty="0" err="1" smtClean="0"/>
              <a:t>Смалева</a:t>
            </a:r>
            <a:r>
              <a:rPr lang="ru-RU" dirty="0" smtClean="0"/>
              <a:t> Екатерина Николаевна </a:t>
            </a:r>
            <a:r>
              <a:rPr lang="ru-RU" sz="2400" dirty="0" smtClean="0"/>
              <a:t>(Рязанская область) </a:t>
            </a:r>
            <a:br>
              <a:rPr lang="ru-RU" sz="2400" dirty="0" smtClean="0"/>
            </a:br>
            <a:r>
              <a:rPr lang="ru-RU" sz="2400" dirty="0" smtClean="0"/>
              <a:t>Победитель Всероссийского конкурса 2016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en-US" sz="2200" dirty="0" smtClean="0">
                <a:hlinkClick r:id="rId2"/>
              </a:rPr>
              <a:t>logoped.azurewebsites.net</a:t>
            </a:r>
            <a:endParaRPr lang="ru-RU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64" y="143005"/>
            <a:ext cx="4083835" cy="6551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08830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468</Words>
  <Application>Microsoft Office PowerPoint</Application>
  <PresentationFormat>Экран (4:3)</PresentationFormat>
  <Paragraphs>119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Тема Office</vt:lpstr>
      <vt:lpstr>Презентация PowerPoint</vt:lpstr>
      <vt:lpstr>Страница участника конкурса</vt:lpstr>
      <vt:lpstr>1. Информационная насыщенность</vt:lpstr>
      <vt:lpstr>2. Безопасность и комфортность</vt:lpstr>
      <vt:lpstr>3. Эффективность обратной связи</vt:lpstr>
      <vt:lpstr>4. Актуальность информации</vt:lpstr>
      <vt:lpstr>5. Оригинальность и адекватность дизайна</vt:lpstr>
      <vt:lpstr>Все критерии</vt:lpstr>
      <vt:lpstr>Смалева Екатерина Николаевна (Рязанская область)  Победитель Всероссийского конкурса 2016 logoped.azurewebsites.net</vt:lpstr>
      <vt:lpstr>Презентация PowerPoint</vt:lpstr>
      <vt:lpstr>Презентация PowerPoint</vt:lpstr>
      <vt:lpstr>Презентация PowerPoint</vt:lpstr>
      <vt:lpstr>Как делать?</vt:lpstr>
      <vt:lpstr>Презентация PowerPoint</vt:lpstr>
      <vt:lpstr>Презентация PowerPoint</vt:lpstr>
      <vt:lpstr>Презентация PowerPoint</vt:lpstr>
      <vt:lpstr>Сайт воспитателя</vt:lpstr>
      <vt:lpstr>Получить консультацию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В. Лапкина</dc:creator>
  <cp:lastModifiedBy>Елена В. Лапкина</cp:lastModifiedBy>
  <cp:revision>75</cp:revision>
  <dcterms:created xsi:type="dcterms:W3CDTF">2017-01-26T07:44:54Z</dcterms:created>
  <dcterms:modified xsi:type="dcterms:W3CDTF">2018-02-28T12:39:50Z</dcterms:modified>
</cp:coreProperties>
</file>