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5"/>
  </p:notesMasterIdLst>
  <p:sldIdLst>
    <p:sldId id="278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90" r:id="rId12"/>
    <p:sldId id="291" r:id="rId13"/>
    <p:sldId id="29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F5F9"/>
    <a:srgbClr val="DCB1EA"/>
    <a:srgbClr val="FFFF99"/>
    <a:srgbClr val="048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6568D5-4CE8-489C-ACB3-86B26F2C9B7E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1B333E-3FFE-462E-8217-6E42A478DF18}">
      <dgm:prSet phldrT="[Текст]" custT="1"/>
      <dgm:spPr>
        <a:solidFill>
          <a:srgbClr val="DCB1EA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Социальный патронат по модели «Портаж»</a:t>
          </a:r>
          <a:endParaRPr lang="ru-RU" sz="2000" dirty="0">
            <a:solidFill>
              <a:schemeClr val="tx1"/>
            </a:solidFill>
          </a:endParaRPr>
        </a:p>
      </dgm:t>
    </dgm:pt>
    <dgm:pt modelId="{A3AAF499-F817-4B3A-8D51-EB3504E44C3B}" type="parTrans" cxnId="{B4005201-8961-4FC8-8074-E70EAD92288C}">
      <dgm:prSet/>
      <dgm:spPr/>
      <dgm:t>
        <a:bodyPr/>
        <a:lstStyle/>
        <a:p>
          <a:endParaRPr lang="ru-RU"/>
        </a:p>
      </dgm:t>
    </dgm:pt>
    <dgm:pt modelId="{21161CEB-B1EE-4513-956D-055C292FA65D}" type="sibTrans" cxnId="{B4005201-8961-4FC8-8074-E70EAD92288C}">
      <dgm:prSet/>
      <dgm:spPr/>
      <dgm:t>
        <a:bodyPr/>
        <a:lstStyle/>
        <a:p>
          <a:endParaRPr lang="ru-RU"/>
        </a:p>
      </dgm:t>
    </dgm:pt>
    <dgm:pt modelId="{32F2015C-F4C8-4730-BF2E-377C5256C4D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Обучение на дому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/>
            <a:t>жизненно важным функциональным навыкам </a:t>
          </a:r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самообслуживания, социализации, коммуникации, двигательной, познавательной сфер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Команда волонтеров  Портаж  НОЦ ПП и ПС РГУ имени С.А. Есенина </a:t>
          </a:r>
          <a:endParaRPr lang="ru-RU" sz="1600" dirty="0"/>
        </a:p>
      </dgm:t>
    </dgm:pt>
    <dgm:pt modelId="{F0EE42D6-9BEF-4952-AABE-3BD1CF9872C1}" type="parTrans" cxnId="{64F47B13-82ED-4163-A1A6-ED62042BA4CD}">
      <dgm:prSet/>
      <dgm:spPr/>
      <dgm:t>
        <a:bodyPr/>
        <a:lstStyle/>
        <a:p>
          <a:endParaRPr lang="ru-RU"/>
        </a:p>
      </dgm:t>
    </dgm:pt>
    <dgm:pt modelId="{188D7393-78A9-4480-8CEA-E883C53C4126}" type="sibTrans" cxnId="{64F47B13-82ED-4163-A1A6-ED62042BA4CD}">
      <dgm:prSet/>
      <dgm:spPr/>
      <dgm:t>
        <a:bodyPr/>
        <a:lstStyle/>
        <a:p>
          <a:endParaRPr lang="ru-RU"/>
        </a:p>
      </dgm:t>
    </dgm:pt>
    <dgm:pt modelId="{97B3498E-FBEF-495D-A3EF-AE119C012B48}">
      <dgm:prSet phldrT="[Текст]" custT="1"/>
      <dgm:spPr>
        <a:solidFill>
          <a:srgbClr val="ADF5F9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Посещение занятий на базе реабилитационных центров </a:t>
          </a:r>
          <a:endParaRPr lang="ru-RU" sz="2000" dirty="0">
            <a:solidFill>
              <a:schemeClr val="tx1"/>
            </a:solidFill>
          </a:endParaRPr>
        </a:p>
      </dgm:t>
    </dgm:pt>
    <dgm:pt modelId="{B2E80DA8-15DF-4A50-832C-B74D684077AA}" type="parTrans" cxnId="{EC04176E-525B-4FF4-AE85-AF150C6178CE}">
      <dgm:prSet/>
      <dgm:spPr/>
      <dgm:t>
        <a:bodyPr/>
        <a:lstStyle/>
        <a:p>
          <a:endParaRPr lang="ru-RU"/>
        </a:p>
      </dgm:t>
    </dgm:pt>
    <dgm:pt modelId="{A7B9E53A-EAEE-4DE8-BAB9-D2BDC62662D4}" type="sibTrans" cxnId="{EC04176E-525B-4FF4-AE85-AF150C6178CE}">
      <dgm:prSet/>
      <dgm:spPr/>
      <dgm:t>
        <a:bodyPr/>
        <a:lstStyle/>
        <a:p>
          <a:endParaRPr lang="ru-RU"/>
        </a:p>
      </dgm:t>
    </dgm:pt>
    <dgm:pt modelId="{6BCE35CE-3121-4326-BC21-31978912AD64}">
      <dgm:prSet phldrT="[Текст]" custT="1"/>
      <dgm:spPr/>
      <dgm:t>
        <a:bodyPr/>
        <a:lstStyle/>
        <a:p>
          <a:r>
            <a:rPr lang="ru-RU" sz="1600" dirty="0" smtClean="0"/>
            <a:t>Включение в среду сверстников в  </a:t>
          </a:r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условиях кратковременного посещения мероприятий на базе реабилитационных центров </a:t>
          </a:r>
        </a:p>
        <a:p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Специалисты, прошедшие подготовку в НОЦ практической психологии (бывшие студенты-волонтеры)</a:t>
          </a:r>
          <a:endParaRPr lang="ru-RU" sz="1600" dirty="0"/>
        </a:p>
      </dgm:t>
    </dgm:pt>
    <dgm:pt modelId="{05F30671-C68F-4C4D-825F-6F6CE13BC237}" type="parTrans" cxnId="{4A5B9FC6-7F9A-45DA-AE9D-7B61039ECB04}">
      <dgm:prSet/>
      <dgm:spPr/>
      <dgm:t>
        <a:bodyPr/>
        <a:lstStyle/>
        <a:p>
          <a:endParaRPr lang="ru-RU"/>
        </a:p>
      </dgm:t>
    </dgm:pt>
    <dgm:pt modelId="{5CFF1D23-09D8-4F19-9350-AB7560510794}" type="sibTrans" cxnId="{4A5B9FC6-7F9A-45DA-AE9D-7B61039ECB04}">
      <dgm:prSet/>
      <dgm:spPr/>
      <dgm:t>
        <a:bodyPr/>
        <a:lstStyle/>
        <a:p>
          <a:endParaRPr lang="ru-RU"/>
        </a:p>
      </dgm:t>
    </dgm:pt>
    <dgm:pt modelId="{1924EAE0-B1A3-4F2D-A03B-37B509E0AED1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ru-RU" sz="900" dirty="0" smtClean="0">
            <a:solidFill>
              <a:schemeClr val="tx1"/>
            </a:solidFill>
          </a:endParaRPr>
        </a:p>
        <a:p>
          <a:r>
            <a:rPr lang="ru-RU" sz="2000" dirty="0" smtClean="0">
              <a:solidFill>
                <a:schemeClr val="tx1"/>
              </a:solidFill>
            </a:rPr>
            <a:t>Проведение индивидуальных занятий с детьми в ДОУ </a:t>
          </a:r>
          <a:endParaRPr lang="ru-RU" sz="2000" dirty="0">
            <a:solidFill>
              <a:schemeClr val="tx1"/>
            </a:solidFill>
          </a:endParaRPr>
        </a:p>
      </dgm:t>
    </dgm:pt>
    <dgm:pt modelId="{B7EC8BAE-F04D-404C-9F68-25F3FDB2E3A6}" type="parTrans" cxnId="{FB98C024-36D2-4951-BA34-72C10F7A450E}">
      <dgm:prSet/>
      <dgm:spPr/>
      <dgm:t>
        <a:bodyPr/>
        <a:lstStyle/>
        <a:p>
          <a:endParaRPr lang="ru-RU"/>
        </a:p>
      </dgm:t>
    </dgm:pt>
    <dgm:pt modelId="{75CE7CC9-F72D-49EF-A7D1-29CC311CD0A3}" type="sibTrans" cxnId="{FB98C024-36D2-4951-BA34-72C10F7A450E}">
      <dgm:prSet/>
      <dgm:spPr/>
      <dgm:t>
        <a:bodyPr/>
        <a:lstStyle/>
        <a:p>
          <a:endParaRPr lang="ru-RU"/>
        </a:p>
      </dgm:t>
    </dgm:pt>
    <dgm:pt modelId="{1A2E8808-83B5-44D0-AAA3-964FCDE5FB82}">
      <dgm:prSet phldrT="[Текст]" custT="1"/>
      <dgm:spPr/>
      <dgm:t>
        <a:bodyPr/>
        <a:lstStyle/>
        <a:p>
          <a:endParaRPr lang="ru-RU" sz="1600" dirty="0" smtClean="0"/>
        </a:p>
        <a:p>
          <a:r>
            <a:rPr lang="ru-RU" sz="1600" dirty="0" smtClean="0"/>
            <a:t>Модель инклюзии в ДОУ с применением методики Портаж</a:t>
          </a:r>
          <a:endParaRPr lang="ru-RU" sz="1600" dirty="0"/>
        </a:p>
      </dgm:t>
    </dgm:pt>
    <dgm:pt modelId="{068C584F-8CCC-4664-9CB6-67A7515D3B03}" type="parTrans" cxnId="{218C1D98-FC08-4E76-90C1-FCE34F13D1A8}">
      <dgm:prSet/>
      <dgm:spPr/>
      <dgm:t>
        <a:bodyPr/>
        <a:lstStyle/>
        <a:p>
          <a:endParaRPr lang="ru-RU"/>
        </a:p>
      </dgm:t>
    </dgm:pt>
    <dgm:pt modelId="{3F446E58-AFAD-4F04-B70E-213C58C9BD22}" type="sibTrans" cxnId="{218C1D98-FC08-4E76-90C1-FCE34F13D1A8}">
      <dgm:prSet/>
      <dgm:spPr/>
      <dgm:t>
        <a:bodyPr/>
        <a:lstStyle/>
        <a:p>
          <a:endParaRPr lang="ru-RU"/>
        </a:p>
      </dgm:t>
    </dgm:pt>
    <dgm:pt modelId="{2C497CE2-74B3-4E87-8855-F4BADF16D1C4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</a:p>
        <a:p>
          <a:r>
            <a:rPr lang="ru-RU" sz="16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Специалисты ДОУ №№ 30, 65, 116, 157, прошедшие подготовку и стажировку</a:t>
          </a:r>
          <a:endParaRPr lang="ru-RU" sz="1600" dirty="0"/>
        </a:p>
      </dgm:t>
    </dgm:pt>
    <dgm:pt modelId="{D7B8E663-7370-4A71-B813-55038B2CAAE8}" type="parTrans" cxnId="{932E563C-F5D9-46BF-8525-1E5A53395DC0}">
      <dgm:prSet/>
      <dgm:spPr/>
      <dgm:t>
        <a:bodyPr/>
        <a:lstStyle/>
        <a:p>
          <a:endParaRPr lang="ru-RU"/>
        </a:p>
      </dgm:t>
    </dgm:pt>
    <dgm:pt modelId="{9088038C-E275-4796-8F88-F9BA0588E197}" type="sibTrans" cxnId="{932E563C-F5D9-46BF-8525-1E5A53395DC0}">
      <dgm:prSet/>
      <dgm:spPr/>
      <dgm:t>
        <a:bodyPr/>
        <a:lstStyle/>
        <a:p>
          <a:endParaRPr lang="ru-RU"/>
        </a:p>
      </dgm:t>
    </dgm:pt>
    <dgm:pt modelId="{6AF925EC-4E3B-4055-A572-EA7DAC4DCFA6}" type="pres">
      <dgm:prSet presAssocID="{DB6568D5-4CE8-489C-ACB3-86B26F2C9B7E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105E6CA-F585-4665-9EB8-316208D30123}" type="pres">
      <dgm:prSet presAssocID="{871B333E-3FFE-462E-8217-6E42A478DF18}" presName="parentText1" presStyleLbl="node1" presStyleIdx="0" presStyleCnt="3" custLinFactNeighborX="-2027" custLinFactNeighborY="-3416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8BE196-2198-4E39-918A-1CBFB4A26C26}" type="pres">
      <dgm:prSet presAssocID="{871B333E-3FFE-462E-8217-6E42A478DF18}" presName="childText1" presStyleLbl="solidAlignAcc1" presStyleIdx="0" presStyleCnt="3" custScaleX="93273" custScaleY="122400" custLinFactNeighborX="-2305" custLinFactNeighborY="-58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41167-898C-47E5-BB19-FB08167E7C37}" type="pres">
      <dgm:prSet presAssocID="{97B3498E-FBEF-495D-A3EF-AE119C012B48}" presName="parentText2" presStyleLbl="node1" presStyleIdx="1" presStyleCnt="3" custScaleY="111801" custLinFactNeighborX="-2500" custLinFactNeighborY="-1684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89FFE-1D56-4F32-BFF0-86C0009FE4AC}" type="pres">
      <dgm:prSet presAssocID="{97B3498E-FBEF-495D-A3EF-AE119C012B48}" presName="childText2" presStyleLbl="solidAlignAcc1" presStyleIdx="1" presStyleCnt="3" custScaleX="100486" custScaleY="109858" custLinFactNeighborX="-8230" custLinFactNeighborY="-35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A616E-E249-466E-80B9-EA35DB53A287}" type="pres">
      <dgm:prSet presAssocID="{1924EAE0-B1A3-4F2D-A03B-37B509E0AED1}" presName="parentText3" presStyleLbl="node1" presStyleIdx="2" presStyleCnt="3" custScaleX="111258" custScaleY="120453" custLinFactNeighborX="-2059" custLinFactNeighborY="468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047C1F-03D3-4359-B6D1-B96E88B1CE97}" type="pres">
      <dgm:prSet presAssocID="{1924EAE0-B1A3-4F2D-A03B-37B509E0AED1}" presName="childText3" presStyleLbl="solidAlignAcc1" presStyleIdx="2" presStyleCnt="3" custScaleX="107085" custScaleY="94530" custLinFactNeighborX="-4043" custLinFactNeighborY="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8C1D98-FC08-4E76-90C1-FCE34F13D1A8}" srcId="{1924EAE0-B1A3-4F2D-A03B-37B509E0AED1}" destId="{1A2E8808-83B5-44D0-AAA3-964FCDE5FB82}" srcOrd="0" destOrd="0" parTransId="{068C584F-8CCC-4664-9CB6-67A7515D3B03}" sibTransId="{3F446E58-AFAD-4F04-B70E-213C58C9BD22}"/>
    <dgm:cxn modelId="{EC04176E-525B-4FF4-AE85-AF150C6178CE}" srcId="{DB6568D5-4CE8-489C-ACB3-86B26F2C9B7E}" destId="{97B3498E-FBEF-495D-A3EF-AE119C012B48}" srcOrd="1" destOrd="0" parTransId="{B2E80DA8-15DF-4A50-832C-B74D684077AA}" sibTransId="{A7B9E53A-EAEE-4DE8-BAB9-D2BDC62662D4}"/>
    <dgm:cxn modelId="{B4005201-8961-4FC8-8074-E70EAD92288C}" srcId="{DB6568D5-4CE8-489C-ACB3-86B26F2C9B7E}" destId="{871B333E-3FFE-462E-8217-6E42A478DF18}" srcOrd="0" destOrd="0" parTransId="{A3AAF499-F817-4B3A-8D51-EB3504E44C3B}" sibTransId="{21161CEB-B1EE-4513-956D-055C292FA65D}"/>
    <dgm:cxn modelId="{41895C56-2A8D-4755-B70D-1A88877A3994}" type="presOf" srcId="{1A2E8808-83B5-44D0-AAA3-964FCDE5FB82}" destId="{2B047C1F-03D3-4359-B6D1-B96E88B1CE97}" srcOrd="0" destOrd="0" presId="urn:microsoft.com/office/officeart/2009/3/layout/IncreasingArrowsProcess"/>
    <dgm:cxn modelId="{EE40D2CB-5A63-48A2-8BDF-8D400CB62B83}" type="presOf" srcId="{1924EAE0-B1A3-4F2D-A03B-37B509E0AED1}" destId="{7A5A616E-E249-466E-80B9-EA35DB53A287}" srcOrd="0" destOrd="0" presId="urn:microsoft.com/office/officeart/2009/3/layout/IncreasingArrowsProcess"/>
    <dgm:cxn modelId="{83D9A52A-4CC6-4929-9430-EA9A31711E94}" type="presOf" srcId="{32F2015C-F4C8-4730-BF2E-377C5256C4D5}" destId="{7B8BE196-2198-4E39-918A-1CBFB4A26C26}" srcOrd="0" destOrd="0" presId="urn:microsoft.com/office/officeart/2009/3/layout/IncreasingArrowsProcess"/>
    <dgm:cxn modelId="{6A9AA96C-D96E-4F87-80C0-A59894FCDF7A}" type="presOf" srcId="{2C497CE2-74B3-4E87-8855-F4BADF16D1C4}" destId="{2B047C1F-03D3-4359-B6D1-B96E88B1CE97}" srcOrd="0" destOrd="1" presId="urn:microsoft.com/office/officeart/2009/3/layout/IncreasingArrowsProcess"/>
    <dgm:cxn modelId="{B1E1E04E-14EF-41ED-822A-71946FDE542F}" type="presOf" srcId="{DB6568D5-4CE8-489C-ACB3-86B26F2C9B7E}" destId="{6AF925EC-4E3B-4055-A572-EA7DAC4DCFA6}" srcOrd="0" destOrd="0" presId="urn:microsoft.com/office/officeart/2009/3/layout/IncreasingArrowsProcess"/>
    <dgm:cxn modelId="{20EFA485-33B3-43E6-912B-86D519766ACF}" type="presOf" srcId="{6BCE35CE-3121-4326-BC21-31978912AD64}" destId="{0DA89FFE-1D56-4F32-BFF0-86C0009FE4AC}" srcOrd="0" destOrd="0" presId="urn:microsoft.com/office/officeart/2009/3/layout/IncreasingArrowsProcess"/>
    <dgm:cxn modelId="{EC8CB2A9-35C8-474C-8ECA-50736CEF3553}" type="presOf" srcId="{97B3498E-FBEF-495D-A3EF-AE119C012B48}" destId="{C0241167-898C-47E5-BB19-FB08167E7C37}" srcOrd="0" destOrd="0" presId="urn:microsoft.com/office/officeart/2009/3/layout/IncreasingArrowsProcess"/>
    <dgm:cxn modelId="{932E563C-F5D9-46BF-8525-1E5A53395DC0}" srcId="{1924EAE0-B1A3-4F2D-A03B-37B509E0AED1}" destId="{2C497CE2-74B3-4E87-8855-F4BADF16D1C4}" srcOrd="1" destOrd="0" parTransId="{D7B8E663-7370-4A71-B813-55038B2CAAE8}" sibTransId="{9088038C-E275-4796-8F88-F9BA0588E197}"/>
    <dgm:cxn modelId="{64F47B13-82ED-4163-A1A6-ED62042BA4CD}" srcId="{871B333E-3FFE-462E-8217-6E42A478DF18}" destId="{32F2015C-F4C8-4730-BF2E-377C5256C4D5}" srcOrd="0" destOrd="0" parTransId="{F0EE42D6-9BEF-4952-AABE-3BD1CF9872C1}" sibTransId="{188D7393-78A9-4480-8CEA-E883C53C4126}"/>
    <dgm:cxn modelId="{FB98C024-36D2-4951-BA34-72C10F7A450E}" srcId="{DB6568D5-4CE8-489C-ACB3-86B26F2C9B7E}" destId="{1924EAE0-B1A3-4F2D-A03B-37B509E0AED1}" srcOrd="2" destOrd="0" parTransId="{B7EC8BAE-F04D-404C-9F68-25F3FDB2E3A6}" sibTransId="{75CE7CC9-F72D-49EF-A7D1-29CC311CD0A3}"/>
    <dgm:cxn modelId="{4A5B9FC6-7F9A-45DA-AE9D-7B61039ECB04}" srcId="{97B3498E-FBEF-495D-A3EF-AE119C012B48}" destId="{6BCE35CE-3121-4326-BC21-31978912AD64}" srcOrd="0" destOrd="0" parTransId="{05F30671-C68F-4C4D-825F-6F6CE13BC237}" sibTransId="{5CFF1D23-09D8-4F19-9350-AB7560510794}"/>
    <dgm:cxn modelId="{4399C7EF-B608-4154-9249-A779C9CF2DF6}" type="presOf" srcId="{871B333E-3FFE-462E-8217-6E42A478DF18}" destId="{8105E6CA-F585-4665-9EB8-316208D30123}" srcOrd="0" destOrd="0" presId="urn:microsoft.com/office/officeart/2009/3/layout/IncreasingArrowsProcess"/>
    <dgm:cxn modelId="{4A76DDD5-13A7-4D2F-956E-88E3926EFB54}" type="presParOf" srcId="{6AF925EC-4E3B-4055-A572-EA7DAC4DCFA6}" destId="{8105E6CA-F585-4665-9EB8-316208D30123}" srcOrd="0" destOrd="0" presId="urn:microsoft.com/office/officeart/2009/3/layout/IncreasingArrowsProcess"/>
    <dgm:cxn modelId="{93AEF74C-0499-4EE9-9892-F03F0B6C0D61}" type="presParOf" srcId="{6AF925EC-4E3B-4055-A572-EA7DAC4DCFA6}" destId="{7B8BE196-2198-4E39-918A-1CBFB4A26C26}" srcOrd="1" destOrd="0" presId="urn:microsoft.com/office/officeart/2009/3/layout/IncreasingArrowsProcess"/>
    <dgm:cxn modelId="{F84A34CF-D55C-4373-9592-1A474EC4A00E}" type="presParOf" srcId="{6AF925EC-4E3B-4055-A572-EA7DAC4DCFA6}" destId="{C0241167-898C-47E5-BB19-FB08167E7C37}" srcOrd="2" destOrd="0" presId="urn:microsoft.com/office/officeart/2009/3/layout/IncreasingArrowsProcess"/>
    <dgm:cxn modelId="{1894D12D-9B44-4923-A3EE-53C01B91E806}" type="presParOf" srcId="{6AF925EC-4E3B-4055-A572-EA7DAC4DCFA6}" destId="{0DA89FFE-1D56-4F32-BFF0-86C0009FE4AC}" srcOrd="3" destOrd="0" presId="urn:microsoft.com/office/officeart/2009/3/layout/IncreasingArrowsProcess"/>
    <dgm:cxn modelId="{6B3930E2-EE7A-48D2-B617-C09389A1C351}" type="presParOf" srcId="{6AF925EC-4E3B-4055-A572-EA7DAC4DCFA6}" destId="{7A5A616E-E249-466E-80B9-EA35DB53A287}" srcOrd="4" destOrd="0" presId="urn:microsoft.com/office/officeart/2009/3/layout/IncreasingArrowsProcess"/>
    <dgm:cxn modelId="{5739EE40-A158-4D2F-B573-BAF28B287FCF}" type="presParOf" srcId="{6AF925EC-4E3B-4055-A572-EA7DAC4DCFA6}" destId="{2B047C1F-03D3-4359-B6D1-B96E88B1CE9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DAB73-2663-49A6-A0D7-094FE510CB33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EAD79-DB7B-425F-9151-6B3688A326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8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72DC8416-F515-4A45-A66E-438E366EE447}" type="slidenum">
              <a:rPr lang="ru-RU" altLang="ru-RU">
                <a:solidFill>
                  <a:prstClr val="black"/>
                </a:solidFill>
                <a:latin typeface="Arial" charset="0"/>
              </a:rPr>
              <a:pPr/>
              <a:t>4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03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109BD-6272-4752-932E-AA2BE0516CB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00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C3C4D0-7099-4281-9246-2BDF200FCB57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185578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9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6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2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4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49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66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4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1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57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0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60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doo30rzn.ru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ds30ryazan@mail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3132791" y="1082913"/>
            <a:ext cx="761371" cy="624522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flipV="1">
            <a:off x="2734548" y="1099490"/>
            <a:ext cx="761371" cy="624522"/>
          </a:xfrm>
          <a:prstGeom prst="triangle">
            <a:avLst/>
          </a:prstGeom>
          <a:solidFill>
            <a:srgbClr val="F1B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752105" y="474968"/>
            <a:ext cx="761371" cy="624522"/>
          </a:xfrm>
          <a:prstGeom prst="triangle">
            <a:avLst/>
          </a:prstGeom>
          <a:solidFill>
            <a:srgbClr val="E60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73138" y="450794"/>
            <a:ext cx="761371" cy="624522"/>
          </a:xfrm>
          <a:prstGeom prst="triangle">
            <a:avLst/>
          </a:prstGeom>
          <a:solidFill>
            <a:srgbClr val="37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955619" y="1641571"/>
            <a:ext cx="761371" cy="624522"/>
          </a:xfrm>
          <a:prstGeom prst="triangle">
            <a:avLst/>
          </a:prstGeom>
          <a:solidFill>
            <a:srgbClr val="1CB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554994" y="1028702"/>
            <a:ext cx="761371" cy="624522"/>
          </a:xfrm>
          <a:prstGeom prst="triangle">
            <a:avLst/>
          </a:prstGeom>
          <a:solidFill>
            <a:srgbClr val="420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325891" y="1052009"/>
            <a:ext cx="761371" cy="624522"/>
          </a:xfrm>
          <a:prstGeom prst="triangle">
            <a:avLst/>
          </a:prstGeom>
          <a:solidFill>
            <a:srgbClr val="200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flipV="1">
            <a:off x="1172605" y="1063663"/>
            <a:ext cx="761371" cy="624522"/>
          </a:xfrm>
          <a:prstGeom prst="triangle">
            <a:avLst/>
          </a:prstGeom>
          <a:solidFill>
            <a:srgbClr val="210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flipV="1">
            <a:off x="1943946" y="1067202"/>
            <a:ext cx="761371" cy="624522"/>
          </a:xfrm>
          <a:prstGeom prst="triangle">
            <a:avLst/>
          </a:prstGeom>
          <a:solidFill>
            <a:srgbClr val="630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flipV="1">
            <a:off x="1574934" y="1629917"/>
            <a:ext cx="761371" cy="624522"/>
          </a:xfrm>
          <a:prstGeom prst="triangle">
            <a:avLst/>
          </a:prstGeom>
          <a:solidFill>
            <a:srgbClr val="9A0E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H="1">
            <a:off x="2724134" y="1662205"/>
            <a:ext cx="761371" cy="624522"/>
          </a:xfrm>
          <a:prstGeom prst="triangle">
            <a:avLst/>
          </a:prstGeom>
          <a:solidFill>
            <a:srgbClr val="04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913735" y="359811"/>
            <a:ext cx="65819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Щербакова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Мария Александровна</a:t>
            </a:r>
          </a:p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педагог-психолог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«Детский сад №30»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2605" y="2445697"/>
            <a:ext cx="9890049" cy="2296493"/>
          </a:xfrm>
          <a:prstGeom prst="rect">
            <a:avLst/>
          </a:prstGeom>
          <a:solidFill>
            <a:srgbClr val="DCB1EA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2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формированию жизненно важных функциональных навыков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 с нарушениями в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развитии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ноля до шести лет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5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Отработка навыка в домашних условиях по подробным инструкциям специалиста. </a:t>
            </a:r>
          </a:p>
        </p:txBody>
      </p:sp>
      <p:pic>
        <p:nvPicPr>
          <p:cNvPr id="4" name="Рисунок 3" descr="fnz5F6rV4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1602" y="1662813"/>
            <a:ext cx="3601226" cy="48016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 descr="Коля Б. режет ножом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24877" y="1662812"/>
            <a:ext cx="4171425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конечная звезда 5"/>
          <p:cNvSpPr/>
          <p:nvPr/>
        </p:nvSpPr>
        <p:spPr>
          <a:xfrm>
            <a:off x="3215680" y="292494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8837233" y="2924944"/>
            <a:ext cx="914400" cy="11046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0724" y="184604"/>
            <a:ext cx="10818796" cy="1297687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94094245"/>
              </p:ext>
            </p:extLst>
          </p:nvPr>
        </p:nvGraphicFramePr>
        <p:xfrm>
          <a:off x="1811016" y="1124744"/>
          <a:ext cx="885698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11" name="Заголовок 2"/>
          <p:cNvSpPr>
            <a:spLocks noGrp="1"/>
          </p:cNvSpPr>
          <p:nvPr>
            <p:ph type="title"/>
          </p:nvPr>
        </p:nvSpPr>
        <p:spPr>
          <a:xfrm>
            <a:off x="587943" y="0"/>
            <a:ext cx="10515600" cy="1325563"/>
          </a:xfrm>
        </p:spPr>
        <p:txBody>
          <a:bodyPr/>
          <a:lstStyle/>
          <a:p>
            <a:r>
              <a:rPr lang="ru-RU" altLang="ru-RU" sz="2800" b="1" dirty="0"/>
              <a:t>Технологическая схема проекта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0" y="5698231"/>
            <a:ext cx="8208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/>
              <a:t>На всех этапах реализации модели </a:t>
            </a:r>
            <a:r>
              <a:rPr lang="ru-RU" altLang="ru-RU" b="1" dirty="0" err="1"/>
              <a:t>Портаж</a:t>
            </a:r>
            <a:r>
              <a:rPr lang="ru-RU" altLang="ru-RU" b="1" dirty="0"/>
              <a:t> </a:t>
            </a:r>
          </a:p>
          <a:p>
            <a:pPr algn="ctr"/>
            <a:r>
              <a:rPr lang="ru-RU" altLang="ru-RU" b="1" dirty="0"/>
              <a:t>ключевая роль в занятиях с ребенком принадлежит родителям!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5004" y="249362"/>
            <a:ext cx="5192028" cy="673769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800964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9859" y="1915530"/>
            <a:ext cx="6383471" cy="42589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данное время активной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эксперементальной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площадкой  по внедрению модели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в инклюзивной образовательной среде, является детский сад № 30. Работу по модели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осуществляют специалисты ДОУ: педагог-психолог,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три воспитателя, прошедшие подготовку.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5004" y="249362"/>
            <a:ext cx="10818796" cy="1322250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637231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7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9992" y="1063663"/>
            <a:ext cx="4318256" cy="30936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Равнобедренный треугольник 2"/>
          <p:cNvSpPr/>
          <p:nvPr/>
        </p:nvSpPr>
        <p:spPr>
          <a:xfrm>
            <a:off x="3132791" y="1082913"/>
            <a:ext cx="761371" cy="624522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flipV="1">
            <a:off x="2734548" y="1099490"/>
            <a:ext cx="761371" cy="624522"/>
          </a:xfrm>
          <a:prstGeom prst="triangle">
            <a:avLst/>
          </a:prstGeom>
          <a:solidFill>
            <a:srgbClr val="F1B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752105" y="474968"/>
            <a:ext cx="761371" cy="624522"/>
          </a:xfrm>
          <a:prstGeom prst="triangle">
            <a:avLst/>
          </a:prstGeom>
          <a:solidFill>
            <a:srgbClr val="E60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173138" y="450794"/>
            <a:ext cx="761371" cy="624522"/>
          </a:xfrm>
          <a:prstGeom prst="triangle">
            <a:avLst/>
          </a:prstGeom>
          <a:solidFill>
            <a:srgbClr val="37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955619" y="1641571"/>
            <a:ext cx="761371" cy="624522"/>
          </a:xfrm>
          <a:prstGeom prst="triangle">
            <a:avLst/>
          </a:prstGeom>
          <a:solidFill>
            <a:srgbClr val="1CB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554994" y="1028702"/>
            <a:ext cx="761371" cy="624522"/>
          </a:xfrm>
          <a:prstGeom prst="triangle">
            <a:avLst/>
          </a:prstGeom>
          <a:solidFill>
            <a:srgbClr val="420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325891" y="1052009"/>
            <a:ext cx="761371" cy="624522"/>
          </a:xfrm>
          <a:prstGeom prst="triangle">
            <a:avLst/>
          </a:prstGeom>
          <a:solidFill>
            <a:srgbClr val="200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flipV="1">
            <a:off x="1172605" y="1063663"/>
            <a:ext cx="761371" cy="624522"/>
          </a:xfrm>
          <a:prstGeom prst="triangle">
            <a:avLst/>
          </a:prstGeom>
          <a:solidFill>
            <a:srgbClr val="210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flipV="1">
            <a:off x="1943946" y="1067202"/>
            <a:ext cx="761371" cy="624522"/>
          </a:xfrm>
          <a:prstGeom prst="triangle">
            <a:avLst/>
          </a:prstGeom>
          <a:solidFill>
            <a:srgbClr val="630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V="1">
            <a:off x="1574934" y="1629917"/>
            <a:ext cx="761371" cy="624522"/>
          </a:xfrm>
          <a:prstGeom prst="triangle">
            <a:avLst/>
          </a:prstGeom>
          <a:solidFill>
            <a:srgbClr val="9A0E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flipH="1">
            <a:off x="2724134" y="1662205"/>
            <a:ext cx="761371" cy="624522"/>
          </a:xfrm>
          <a:prstGeom prst="triangle">
            <a:avLst/>
          </a:prstGeom>
          <a:solidFill>
            <a:srgbClr val="04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913735" y="359811"/>
            <a:ext cx="4107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«Детский сад №30»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9544" y="4730619"/>
            <a:ext cx="9890049" cy="1996752"/>
          </a:xfrm>
          <a:prstGeom prst="rect">
            <a:avLst/>
          </a:prstGeom>
          <a:solidFill>
            <a:srgbClr val="DCB1EA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Контакты:</a:t>
            </a:r>
          </a:p>
          <a:p>
            <a:pPr algn="ctr"/>
            <a:endParaRPr lang="ru-RU" sz="2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Сайт: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hlinkClick r:id="rId3"/>
              </a:rPr>
              <a:t>http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hlinkClick r:id="rId3"/>
              </a:rPr>
              <a:t>://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hlinkClick r:id="rId3"/>
              </a:rPr>
              <a:t>www.mdoo30rzn.ru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Email: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>
                <a:hlinkClick r:id="rId4"/>
              </a:rPr>
              <a:t>ds30ryazan@mail.ru</a:t>
            </a:r>
            <a:endParaRPr lang="ru-RU" dirty="0" smtClean="0"/>
          </a:p>
          <a:p>
            <a:pPr algn="ctr"/>
            <a:r>
              <a:rPr lang="ru-RU" dirty="0">
                <a:solidFill>
                  <a:schemeClr val="tx1"/>
                </a:solidFill>
              </a:rPr>
              <a:t>390035, </a:t>
            </a:r>
            <a:r>
              <a:rPr lang="ru-RU" dirty="0" err="1">
                <a:solidFill>
                  <a:schemeClr val="tx1"/>
                </a:solidFill>
              </a:rPr>
              <a:t>г.Рязань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ул.Старая</a:t>
            </a:r>
            <a:r>
              <a:rPr lang="ru-RU" dirty="0">
                <a:solidFill>
                  <a:schemeClr val="tx1"/>
                </a:solidFill>
              </a:rPr>
              <a:t> Дубрава, д.8.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Телефон</a:t>
            </a:r>
            <a:r>
              <a:rPr lang="ru-RU" dirty="0">
                <a:solidFill>
                  <a:schemeClr val="tx1"/>
                </a:solidFill>
              </a:rPr>
              <a:t>: (4912) 70-14-46</a:t>
            </a:r>
          </a:p>
        </p:txBody>
      </p:sp>
    </p:spTree>
    <p:extLst>
      <p:ext uri="{BB962C8B-B14F-4D97-AF65-F5344CB8AC3E}">
        <p14:creationId xmlns:p14="http://schemas.microsoft.com/office/powerpoint/2010/main" val="2254658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6602" y="384644"/>
            <a:ext cx="10818796" cy="2560320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324036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Portage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в Рязанской области стартовал в 2006 году по инициативе Британской благотворительной организации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ThePromise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и российской  АНО «Обещание», и долгое время существовал на основе сотрудничества с Центром практической психологии РГУ имени С.А. Есенина, Государственным учреждением здравоохранения «Рязанский Дом Ребенка» и Государственным стационарным учреждением социального обслуживания населения Рязанской области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Елатомский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детский дом для детей-сирот с умственной отсталостью».</a:t>
            </a:r>
            <a:r>
              <a:rPr lang="ru-RU" sz="2400" dirty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ммм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621" y="3212976"/>
            <a:ext cx="4576248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76" y="3212976"/>
            <a:ext cx="3998976" cy="2999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1166873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512" y="2610852"/>
            <a:ext cx="4565640" cy="32138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17762" y="260648"/>
            <a:ext cx="8229600" cy="208823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Научным руководителем проекта апробации методики на всех трех  экспериментальных площадках, организатором студенческой команды и тренером 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в Рязани  является директор Научно-образовательного центра  практической психологии  и психологической службы  РГУ имени С.А Есенина, кандидат психологических наук Самарина Эльвира Владимировна. 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F:\НОЦ Практической психологии и психологической службы\ПОРТАЖ атрибуты, фото, портфолио\Портаж фото\Новая папка\hZNnrkLw5-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67" y="2610852"/>
            <a:ext cx="4325343" cy="3226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3164" y="163263"/>
            <a:ext cx="10818796" cy="2117924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648090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C:\Users\пк\Desktop\работа\Портаж и Обещание\Промис 2016\DSC004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2"/>
          <a:stretch/>
        </p:blipFill>
        <p:spPr bwMode="auto">
          <a:xfrm>
            <a:off x="768350" y="4437297"/>
            <a:ext cx="5327650" cy="19902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6" descr="C:\Users\пк\Desktop\работа\Портаж и Обещание\Промис 2016\Болгария\София фото\DSC048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128" y="4468814"/>
            <a:ext cx="3716337" cy="1927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2" descr="C:\Users\пк\Desktop\флешки разобрать\белая ф бобров\портаж апрель 2014\для сайта портаж 04ю14\DSC086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1" y="1802935"/>
            <a:ext cx="3403600" cy="2270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Распространение опыта среди специалистов</a:t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Рязань, Москва, Воронеж, София (Болгария)</a:t>
            </a:r>
          </a:p>
        </p:txBody>
      </p:sp>
      <p:pic>
        <p:nvPicPr>
          <p:cNvPr id="13318" name="Picture 7" descr="Рисунок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128" y="1768009"/>
            <a:ext cx="3355975" cy="2339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6" y="1665616"/>
            <a:ext cx="1784350" cy="254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6602" y="515939"/>
            <a:ext cx="10818796" cy="1136182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55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88089" y="2880896"/>
            <a:ext cx="2215449" cy="3213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362274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2012 году  проект «Изменим к лучшему жизнь детей с особенностями в развитии», осуществляемый студенческой командой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представленный АНО «Обещание» (рук. А.К.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Гевурян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),  победил на всероссийском конкурсе, вошел в каталог лучших социальных практик, рекомендованных к распространению. Рязанская модель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описана в сборнике «Модели лучших практик в сфере социализации, реабилитации, образования  детей и взрослых с нарушениями развития» 2018 года, опубликованном Центром лечебной педагогики г. Москвы.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43" y="2852936"/>
            <a:ext cx="2226543" cy="32210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0724" y="184604"/>
            <a:ext cx="10818796" cy="2560320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708702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даша\ДС-30 КЛИП ДАША-2-2 (2) лифт[(000762)08-22-07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692696"/>
            <a:ext cx="8290676" cy="5616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5659287" y="874440"/>
            <a:ext cx="748923" cy="7543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даша\ДС-30 КЛИП ДАША-3-100% (1) сокращенный[(000398)08-06-37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319" y="505185"/>
            <a:ext cx="8152353" cy="5616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7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um assisting Anya to weight bear through arms, was looking up at PW and doll and eye pointing to doll asked abou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9721" y="2714620"/>
            <a:ext cx="3715789" cy="2856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225668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Очень показательным примером работы модели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на практике, является история девочки Ани, которая в свои 9 лет была абсолютно «лежачим» ребенком до того момента,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каксемью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начал посещать волонтер команды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». У ребенка тяжелая форма ДЦП, эпилептический синдром, сильная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спастика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контрактуры конечностей.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Через полгода  работы по модели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Портаж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Аня смогла самостоятельно сидеть. Позу фиксировали диванные подушки. Еще через полгода Аня могла стоять при помощи изготовленного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студентовм-волонтером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вертикализатора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11" descr="P1000760_c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8942" y="2714620"/>
            <a:ext cx="3571900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конечная звезда 5"/>
          <p:cNvSpPr/>
          <p:nvPr/>
        </p:nvSpPr>
        <p:spPr>
          <a:xfrm>
            <a:off x="2095472" y="3214686"/>
            <a:ext cx="57150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7810512" y="3857628"/>
            <a:ext cx="628648" cy="50006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0724" y="184604"/>
            <a:ext cx="10818796" cy="2560320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765767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100075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38415" y="2143116"/>
            <a:ext cx="2913611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51128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Еще через полгода девочка научилась ходить в ходунках, которые ей подобрала физиотерапевт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Джоанна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Притчард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нынешний директор организации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ThePromise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», с 12 лет Аня стала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ученицейкоррекционнойшколы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«Вера».  Благодаря этой позитивной  ситуации в семье появился второй ребенок.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0" descr="Изображение 1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3190" y="2143116"/>
            <a:ext cx="29718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конечная звезда 5"/>
          <p:cNvSpPr/>
          <p:nvPr/>
        </p:nvSpPr>
        <p:spPr>
          <a:xfrm>
            <a:off x="4238612" y="3000372"/>
            <a:ext cx="628648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667636" y="2428868"/>
            <a:ext cx="628648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0724" y="184604"/>
            <a:ext cx="10818796" cy="1461316"/>
          </a:xfrm>
          <a:prstGeom prst="rect">
            <a:avLst/>
          </a:prstGeom>
          <a:solidFill>
            <a:srgbClr val="DCB1EA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10396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514</Words>
  <Application>Microsoft Office PowerPoint</Application>
  <PresentationFormat>Широкоэкранный</PresentationFormat>
  <Paragraphs>39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Проект «Портаж»(Portage) в Рязанской области стартовал в 2006 году по инициативе Британской благотворительной организации «ThePromise» и российской  АНО «Обещание», и долгое время существовал на основе сотрудничества с Центром практической психологии РГУ имени С.А. Есенина, Государственным учреждением здравоохранения «Рязанский Дом Ребенка» и Государственным стационарным учреждением социального обслуживания населения Рязанской области «Елатомский детский дом для детей-сирот с умственной отсталостью». </vt:lpstr>
      <vt:lpstr>Научным руководителем проекта апробации методики на всех трех  экспериментальных площадках, организатором студенческой команды и тренером  «Портаж» в Рязани  является директор Научно-образовательного центра  практической психологии  и психологической службы  РГУ имени С.А Есенина, кандидат психологических наук Самарина Эльвира Владимировна.   </vt:lpstr>
      <vt:lpstr>Распространение опыта среди специалистов Рязань, Москва, Воронеж, София (Болгария)</vt:lpstr>
      <vt:lpstr>В 2012 году  проект «Изменим к лучшему жизнь детей с особенностями в развитии», осуществляемый студенческой командой Портаж и представленный АНО «Обещание» (рук. А.К. Гевурян),  победил на всероссийском конкурсе, вошел в каталог лучших социальных практик, рекомендованных к распространению. Рязанская модель Портаж описана в сборнике «Модели лучших практик в сфере социализации, реабилитации, образования  детей и взрослых с нарушениями развития» 2018 года, опубликованном Центром лечебной педагогики г. Москвы. </vt:lpstr>
      <vt:lpstr>Презентация PowerPoint</vt:lpstr>
      <vt:lpstr>Презентация PowerPoint</vt:lpstr>
      <vt:lpstr>Очень показательным примером работы модели «Портаж» на практике, является история девочки Ани, которая в свои 9 лет была абсолютно «лежачим» ребенком до того момента, каксемью начал посещать волонтер команды «Портаж». У ребенка тяжелая форма ДЦП, эпилептический синдром, сильная спастика и контрактуры конечностей.  Через полгода  работы по модели «Портаж» Аня смогла самостоятельно сидеть. Позу фиксировали диванные подушки. Еще через полгода Аня могла стоять при помощи изготовленного студентовм-волонтером вертикализатора.</vt:lpstr>
      <vt:lpstr>Еще через полгода девочка научилась ходить в ходунках, которые ей подобрала физиотерапевт Джоанна Притчард, нынешний директор организации «ThePromise», с 12 лет Аня стала ученицейкоррекционнойшколы«Вера».  Благодаря этой позитивной  ситуации в семье появился второй ребенок.  </vt:lpstr>
      <vt:lpstr>Отработка навыка в домашних условиях по подробным инструкциям специалиста. </vt:lpstr>
      <vt:lpstr>Технологическая схема проекта</vt:lpstr>
      <vt:lpstr>В данное время активной эксперементальной площадкой  по внедрению модели «Портаж» в инклюзивной образовательной среде, является детский сад № 30. Работу по модели «Портаж» осуществляют специалисты ДОУ: педагог-психолог, тьютор и три воспитателя, прошедшие подготовку.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2018-12-06T10:58:48Z</dcterms:created>
  <dcterms:modified xsi:type="dcterms:W3CDTF">2018-12-24T11:44:22Z</dcterms:modified>
</cp:coreProperties>
</file>