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94" r:id="rId2"/>
    <p:sldId id="287" r:id="rId3"/>
    <p:sldId id="288" r:id="rId4"/>
    <p:sldId id="289" r:id="rId5"/>
    <p:sldId id="290" r:id="rId6"/>
    <p:sldId id="291" r:id="rId7"/>
    <p:sldId id="29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F8F8"/>
    <a:srgbClr val="FFFFC5"/>
    <a:srgbClr val="3FE572"/>
    <a:srgbClr val="F7EBFF"/>
    <a:srgbClr val="F9F2FE"/>
    <a:srgbClr val="97F1B3"/>
    <a:srgbClr val="FFFFFF"/>
    <a:srgbClr val="F8F8F8"/>
    <a:srgbClr val="9EC842"/>
    <a:srgbClr val="D4D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532C4-BCD3-4306-BAF6-767E966B273C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371E5-02A7-47C9-AC69-D0E5179FFC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255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056419"/>
      </p:ext>
    </p:extLst>
  </p:cSld>
  <p:clrMapOvr>
    <a:masterClrMapping/>
  </p:clrMapOvr>
  <p:transition spd="slow" advTm="43441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103944"/>
      </p:ext>
    </p:extLst>
  </p:cSld>
  <p:clrMapOvr>
    <a:masterClrMapping/>
  </p:clrMapOvr>
  <p:transition spd="slow" advTm="43441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644108"/>
      </p:ext>
    </p:extLst>
  </p:cSld>
  <p:clrMapOvr>
    <a:masterClrMapping/>
  </p:clrMapOvr>
  <p:transition spd="slow" advTm="43441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425435"/>
      </p:ext>
    </p:extLst>
  </p:cSld>
  <p:clrMapOvr>
    <a:masterClrMapping/>
  </p:clrMapOvr>
  <p:transition spd="slow" advTm="43441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345156"/>
      </p:ext>
    </p:extLst>
  </p:cSld>
  <p:clrMapOvr>
    <a:masterClrMapping/>
  </p:clrMapOvr>
  <p:transition spd="slow" advTm="43441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039718"/>
      </p:ext>
    </p:extLst>
  </p:cSld>
  <p:clrMapOvr>
    <a:masterClrMapping/>
  </p:clrMapOvr>
  <p:transition spd="slow" advTm="43441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343716"/>
      </p:ext>
    </p:extLst>
  </p:cSld>
  <p:clrMapOvr>
    <a:masterClrMapping/>
  </p:clrMapOvr>
  <p:transition spd="slow" advTm="43441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029684"/>
      </p:ext>
    </p:extLst>
  </p:cSld>
  <p:clrMapOvr>
    <a:masterClrMapping/>
  </p:clrMapOvr>
  <p:transition spd="slow" advTm="43441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185189"/>
      </p:ext>
    </p:extLst>
  </p:cSld>
  <p:clrMapOvr>
    <a:masterClrMapping/>
  </p:clrMapOvr>
  <p:transition spd="slow" advTm="43441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457654"/>
      </p:ext>
    </p:extLst>
  </p:cSld>
  <p:clrMapOvr>
    <a:masterClrMapping/>
  </p:clrMapOvr>
  <p:transition spd="slow" advTm="43441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372116"/>
      </p:ext>
    </p:extLst>
  </p:cSld>
  <p:clrMapOvr>
    <a:masterClrMapping/>
  </p:clrMapOvr>
  <p:transition spd="slow" advTm="43441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98776-B25C-4E29-91F0-3385CEA39957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8D983-F2EF-47B4-A731-5B5E7306D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90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Tm="43441"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4378" y="0"/>
            <a:ext cx="529391" cy="6858000"/>
          </a:xfrm>
          <a:prstGeom prst="rect">
            <a:avLst/>
          </a:prstGeom>
          <a:solidFill>
            <a:schemeClr val="accent1">
              <a:lumMod val="60000"/>
              <a:lumOff val="4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4319" y="2052587"/>
            <a:ext cx="10145486" cy="1376413"/>
          </a:xfrm>
          <a:prstGeom prst="rect">
            <a:avLst/>
          </a:prstGeom>
          <a:solidFill>
            <a:srgbClr val="FFFF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«Как воспитать ребенка </a:t>
            </a:r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 </a:t>
            </a:r>
            <a:r>
              <a:rPr lang="ru-RU" sz="3200" b="1" dirty="0">
                <a:solidFill>
                  <a:schemeClr val="tx1"/>
                </a:solidFill>
              </a:rPr>
              <a:t>мире без границ?»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8147" y="4389005"/>
            <a:ext cx="5367344" cy="1508989"/>
          </a:xfrm>
          <a:prstGeom prst="rect">
            <a:avLst/>
          </a:prstGeom>
          <a:solidFill>
            <a:srgbClr val="3FE57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i="1" dirty="0">
                <a:solidFill>
                  <a:schemeClr val="tx1"/>
                </a:solidFill>
              </a:rPr>
              <a:t>Е.Н. </a:t>
            </a:r>
            <a:r>
              <a:rPr lang="ru-RU" sz="3200" b="1" i="1" dirty="0" err="1" smtClean="0">
                <a:solidFill>
                  <a:schemeClr val="tx1"/>
                </a:solidFill>
              </a:rPr>
              <a:t>Смалева</a:t>
            </a:r>
            <a:endParaRPr lang="ru-RU" sz="3200" b="1" i="1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>
                <a:solidFill>
                  <a:schemeClr val="tx1"/>
                </a:solidFill>
              </a:rPr>
              <a:t>учитель-логопед МАДОУ № 130 </a:t>
            </a:r>
            <a:r>
              <a:rPr lang="ru-RU" i="1" dirty="0" smtClean="0">
                <a:solidFill>
                  <a:schemeClr val="tx1"/>
                </a:solidFill>
              </a:rPr>
              <a:t>г</a:t>
            </a:r>
            <a:r>
              <a:rPr lang="ru-RU" i="1" dirty="0">
                <a:solidFill>
                  <a:schemeClr val="tx1"/>
                </a:solidFill>
              </a:rPr>
              <a:t>. Рязани абсолютный победитель Всероссийского конкурса «Воспитатель года России» в 2016 году.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6250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730465" y="466815"/>
            <a:ext cx="5646418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Я – часть потерянного поколения!</a:t>
            </a:r>
            <a:endParaRPr lang="ru-RU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30465" y="871271"/>
            <a:ext cx="5604739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И я отказываюсь верить в то, что </a:t>
            </a:r>
            <a:endParaRPr lang="ru-RU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30465" y="1283315"/>
            <a:ext cx="3817392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Я могу изменить мир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15237" y="1658838"/>
            <a:ext cx="7369646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Я понимаю – возможно, это шокирует Вас, но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95094" y="2040850"/>
            <a:ext cx="4876976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«Счастье уже внутри тебя» - </a:t>
            </a:r>
            <a:endParaRPr lang="ru-RU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95094" y="2474940"/>
            <a:ext cx="4275851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Это ложь на самом деле</a:t>
            </a:r>
            <a:r>
              <a:rPr lang="ru-RU" sz="20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.</a:t>
            </a:r>
            <a:endParaRPr lang="ru-RU" sz="16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03213" y="2904708"/>
            <a:ext cx="5631991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Деньги сделают меня счастливым</a:t>
            </a:r>
            <a:endParaRPr lang="ru-RU" sz="20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03089" y="3342828"/>
            <a:ext cx="6871112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И в 30 лет я расскажу своему ребенку, что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03213" y="3738097"/>
            <a:ext cx="6076022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Он – не самое важное в моей жизни.</a:t>
            </a:r>
            <a:endParaRPr lang="ru-RU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03213" y="4158524"/>
            <a:ext cx="4455387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Мой босс будет знать, что</a:t>
            </a:r>
            <a:endParaRPr lang="ru-RU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53336" y="4573732"/>
            <a:ext cx="2295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Мой принцип:</a:t>
            </a:r>
            <a:endParaRPr lang="ru-RU" sz="2400" dirty="0">
              <a:latin typeface="Yu Gothic UI Semibold" panose="020B0700000000000000" pitchFamily="34" charset="-128"/>
              <a:ea typeface="Yu Gothic UI Semibold" panose="020B0700000000000000" pitchFamily="34" charset="-128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80451" y="4990020"/>
            <a:ext cx="1638910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Работа</a:t>
            </a:r>
            <a:endParaRPr lang="ru-RU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71025" y="5370402"/>
            <a:ext cx="2551019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Важнее, чем </a:t>
            </a:r>
            <a:endParaRPr lang="ru-RU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680451" y="5783484"/>
            <a:ext cx="1545936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Семья</a:t>
            </a:r>
            <a:endParaRPr lang="ru-RU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76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>
        <p:fade/>
      </p:transition>
    </mc:Choice>
    <mc:Fallback xmlns="">
      <p:transition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600"/>
                            </p:stCondLst>
                            <p:childTnLst>
                              <p:par>
                                <p:cTn id="1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600"/>
                            </p:stCondLst>
                            <p:childTnLst>
                              <p:par>
                                <p:cTn id="1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40"/>
                            </p:stCondLst>
                            <p:childTnLst>
                              <p:par>
                                <p:cTn id="2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600"/>
                            </p:stCondLst>
                            <p:childTnLst>
                              <p:par>
                                <p:cTn id="2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10"/>
                            </p:stCondLst>
                            <p:childTnLst>
                              <p:par>
                                <p:cTn id="3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160"/>
                            </p:stCondLst>
                            <p:childTnLst>
                              <p:par>
                                <p:cTn id="3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200"/>
                            </p:stCondLst>
                            <p:childTnLst>
                              <p:par>
                                <p:cTn id="4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50"/>
                            </p:stCondLst>
                            <p:childTnLst>
                              <p:par>
                                <p:cTn id="4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6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600"/>
                            </p:stCondLst>
                            <p:childTnLst>
                              <p:par>
                                <p:cTn id="5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500"/>
                            </p:stCondLst>
                            <p:childTnLst>
                              <p:par>
                                <p:cTn id="5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1550"/>
                            </p:stCondLst>
                            <p:childTnLst>
                              <p:par>
                                <p:cTn id="6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450"/>
                            </p:stCondLst>
                            <p:childTnLst>
                              <p:par>
                                <p:cTn id="6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3470"/>
                            </p:stCondLst>
                            <p:childTnLst>
                              <p:par>
                                <p:cTn id="7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2331" y="407844"/>
            <a:ext cx="2494914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Послушайте</a:t>
            </a: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: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92331" y="823468"/>
            <a:ext cx="2583079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С давних пор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2019" y="1225434"/>
            <a:ext cx="3883114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Люди живут семьями,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27554" y="1655967"/>
            <a:ext cx="212622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Но теперь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27554" y="2057933"/>
            <a:ext cx="7574831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Общество никогда не будет таким, как прежде,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27554" y="2482423"/>
            <a:ext cx="3992118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Эксперты говорят мне: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27554" y="2864138"/>
            <a:ext cx="9275380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Через 30 лет я буду праздновать десятилетие моего развода.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27554" y="3679636"/>
            <a:ext cx="2778646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Я не верю, что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27554" y="4121099"/>
            <a:ext cx="694324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Я буду жить в стране, которую сам создам.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27554" y="4594082"/>
            <a:ext cx="223843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В будущем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62019" y="5064533"/>
            <a:ext cx="635494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Уничтожение природы станет нормой.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25951" y="5508528"/>
            <a:ext cx="3540072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Никто не верит, что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25951" y="5964515"/>
            <a:ext cx="6816610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Мы сохранили нашу прекрасную планету.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60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>
        <p:fade/>
      </p:transition>
    </mc:Choice>
    <mc:Fallback xmlns="">
      <p:transition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50"/>
                            </p:stCondLst>
                            <p:childTnLst>
                              <p:par>
                                <p:cTn id="1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70"/>
                            </p:stCondLst>
                            <p:childTnLst>
                              <p:par>
                                <p:cTn id="1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00"/>
                            </p:stCondLst>
                            <p:childTnLst>
                              <p:par>
                                <p:cTn id="2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60"/>
                            </p:stCondLst>
                            <p:childTnLst>
                              <p:par>
                                <p:cTn id="2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740"/>
                            </p:stCondLst>
                            <p:childTnLst>
                              <p:par>
                                <p:cTn id="3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30"/>
                            </p:stCondLst>
                            <p:childTnLst>
                              <p:par>
                                <p:cTn id="3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990"/>
                            </p:stCondLst>
                            <p:childTnLst>
                              <p:par>
                                <p:cTn id="4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40"/>
                            </p:stCondLst>
                            <p:childTnLst>
                              <p:par>
                                <p:cTn id="4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360"/>
                            </p:stCondLst>
                            <p:childTnLst>
                              <p:par>
                                <p:cTn id="5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320"/>
                            </p:stCondLst>
                            <p:childTnLst>
                              <p:par>
                                <p:cTn id="5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7520"/>
                            </p:stCondLst>
                            <p:childTnLst>
                              <p:par>
                                <p:cTn id="6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720"/>
                            </p:stCondLst>
                            <p:childTnLst>
                              <p:par>
                                <p:cTn id="6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6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9027" y="1083984"/>
            <a:ext cx="234583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И, конечно,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19027" y="1747562"/>
            <a:ext cx="5125442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Мое поколение уже потеряно.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19027" y="2399684"/>
            <a:ext cx="3591368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Глупо полагать, что 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19027" y="3034215"/>
            <a:ext cx="2682466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Есть надежда!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80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20"/>
                            </p:stCondLst>
                            <p:childTnLst>
                              <p:par>
                                <p:cTn id="1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940"/>
                            </p:stCondLst>
                            <p:childTnLst>
                              <p:par>
                                <p:cTn id="1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80"/>
                            </p:stCondLst>
                            <p:childTnLst>
                              <p:par>
                                <p:cTn id="2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9027" y="1083984"/>
            <a:ext cx="234583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44958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И, конечно,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19027" y="1747562"/>
            <a:ext cx="5125442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44958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Мое поколение уже потеряно.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19027" y="2399684"/>
            <a:ext cx="3591368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44958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Глупо полагать, что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19027" y="3034215"/>
            <a:ext cx="2682466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44958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Есть надежда!</a:t>
            </a:r>
          </a:p>
        </p:txBody>
      </p:sp>
    </p:spTree>
    <p:extLst>
      <p:ext uri="{BB962C8B-B14F-4D97-AF65-F5344CB8AC3E}">
        <p14:creationId xmlns:p14="http://schemas.microsoft.com/office/powerpoint/2010/main" val="223470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>
        <p:fade/>
      </p:transition>
    </mc:Choice>
    <mc:Fallback xmlns="">
      <p:transition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440"/>
                            </p:stCondLst>
                            <p:childTnLst>
                              <p:par>
                                <p:cTn id="1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70"/>
                            </p:stCondLst>
                            <p:childTnLst>
                              <p:par>
                                <p:cTn id="1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70"/>
                            </p:stCondLst>
                            <p:childTnLst>
                              <p:par>
                                <p:cTn id="2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2331" y="407844"/>
            <a:ext cx="2494914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Послушайте</a:t>
            </a: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: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92331" y="823468"/>
            <a:ext cx="2583079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С давних пор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2019" y="1225434"/>
            <a:ext cx="3883114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Люди живут семьями,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27554" y="1655967"/>
            <a:ext cx="212622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Но теперь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27554" y="2057933"/>
            <a:ext cx="7574831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Общество никогда не будет таким, как прежде,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27554" y="2482423"/>
            <a:ext cx="3992118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Эксперты говорят мне: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27554" y="2864138"/>
            <a:ext cx="9275380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Через 30 лет я буду праздновать десятилетие моего развода.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27554" y="3679636"/>
            <a:ext cx="2778646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Я не верю, что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27554" y="4121099"/>
            <a:ext cx="694324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Я буду жить в стране, которую сам создам.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27554" y="4594082"/>
            <a:ext cx="223843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В будущем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62019" y="5064533"/>
            <a:ext cx="635494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Уничтожение природы станет нормой.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25951" y="5508528"/>
            <a:ext cx="3540072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Никто не верит, что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25951" y="5964515"/>
            <a:ext cx="6816610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Мы сохранили нашу прекрасную планету.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46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>
        <p:fade/>
      </p:transition>
    </mc:Choice>
    <mc:Fallback xmlns="">
      <p:transition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280"/>
                            </p:stCondLst>
                            <p:childTnLst>
                              <p:par>
                                <p:cTn id="1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F549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F549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480"/>
                            </p:stCondLst>
                            <p:childTnLst>
                              <p:par>
                                <p:cTn id="1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F549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F549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680"/>
                            </p:stCondLst>
                            <p:childTnLst>
                              <p:par>
                                <p:cTn id="2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F549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F549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640"/>
                            </p:stCondLst>
                            <p:childTnLst>
                              <p:par>
                                <p:cTn id="2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F549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F549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960"/>
                            </p:stCondLst>
                            <p:childTnLst>
                              <p:par>
                                <p:cTn id="3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10"/>
                            </p:stCondLst>
                            <p:childTnLst>
                              <p:par>
                                <p:cTn id="3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710"/>
                            </p:stCondLst>
                            <p:childTnLst>
                              <p:par>
                                <p:cTn id="4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6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100"/>
                            </p:stCondLst>
                            <p:childTnLst>
                              <p:par>
                                <p:cTn id="5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813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813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060"/>
                            </p:stCondLst>
                            <p:childTnLst>
                              <p:par>
                                <p:cTn id="5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813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813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290"/>
                            </p:stCondLst>
                            <p:childTnLst>
                              <p:par>
                                <p:cTn id="6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813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813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1310"/>
                            </p:stCondLst>
                            <p:childTnLst>
                              <p:par>
                                <p:cTn id="6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813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813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730465" y="466815"/>
            <a:ext cx="5646418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Я – часть потерянного поколения!</a:t>
            </a:r>
            <a:endParaRPr lang="ru-RU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30465" y="871271"/>
            <a:ext cx="5604739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И я отказываюсь верить в то, что </a:t>
            </a:r>
            <a:endParaRPr lang="ru-RU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30465" y="1283315"/>
            <a:ext cx="3817392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Я могу изменить мир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15237" y="1658838"/>
            <a:ext cx="7369646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Я понимаю – возможно, это шокирует Вас, но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95094" y="2040850"/>
            <a:ext cx="4876976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«Счастье уже внутри тебя» - </a:t>
            </a:r>
            <a:endParaRPr lang="ru-RU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95094" y="2474940"/>
            <a:ext cx="4275851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Это ложь на самом деле</a:t>
            </a:r>
            <a:r>
              <a:rPr lang="ru-RU" sz="20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.</a:t>
            </a:r>
            <a:endParaRPr lang="ru-RU" sz="16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03213" y="2904708"/>
            <a:ext cx="5631991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Деньги сделают меня счастливым</a:t>
            </a:r>
            <a:endParaRPr lang="ru-RU" sz="20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03089" y="3342828"/>
            <a:ext cx="6871112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И в 30 лет я расскажу своему ребенку, что</a:t>
            </a:r>
            <a:endParaRPr lang="ru-RU" sz="2400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03213" y="3738097"/>
            <a:ext cx="6076022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Он – не самое важное в моей жизни.</a:t>
            </a:r>
            <a:endParaRPr lang="ru-RU" b="1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03213" y="4158524"/>
            <a:ext cx="4455387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Мой босс будет знать, что</a:t>
            </a:r>
            <a:endParaRPr lang="ru-RU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53336" y="4573732"/>
            <a:ext cx="2295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Мой принцип:</a:t>
            </a:r>
            <a:endParaRPr lang="ru-RU" sz="2400" dirty="0">
              <a:latin typeface="Yu Gothic UI Semibold" panose="020B0700000000000000" pitchFamily="34" charset="-128"/>
              <a:ea typeface="Yu Gothic UI Semibold" panose="020B0700000000000000" pitchFamily="34" charset="-128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80451" y="4990020"/>
            <a:ext cx="1638910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Работа</a:t>
            </a:r>
            <a:endParaRPr lang="ru-RU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71025" y="5370402"/>
            <a:ext cx="2551019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Важнее, чем </a:t>
            </a:r>
            <a:endParaRPr lang="ru-RU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680451" y="5783484"/>
            <a:ext cx="1545936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Yu Gothic UI Semibold" panose="020B0700000000000000" pitchFamily="34" charset="-128"/>
                <a:ea typeface="Yu Gothic UI Semibold" panose="020B0700000000000000" pitchFamily="34" charset="-128"/>
                <a:cs typeface="Times New Roman" panose="02020603050405020304" pitchFamily="18" charset="0"/>
              </a:rPr>
              <a:t>Семья</a:t>
            </a:r>
            <a:endParaRPr lang="ru-RU" dirty="0">
              <a:effectLst/>
              <a:latin typeface="Yu Gothic UI Semibold" panose="020B0700000000000000" pitchFamily="34" charset="-128"/>
              <a:ea typeface="Yu Gothic UI Semibold" panose="020B0700000000000000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92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>
        <p:fade/>
      </p:transition>
    </mc:Choice>
    <mc:Fallback xmlns="">
      <p:transition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70"/>
                            </p:stCondLst>
                            <p:childTnLst>
                              <p:par>
                                <p:cTn id="1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90"/>
                            </p:stCondLst>
                            <p:childTnLst>
                              <p:par>
                                <p:cTn id="1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90"/>
                            </p:stCondLst>
                            <p:childTnLst>
                              <p:par>
                                <p:cTn id="2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490"/>
                            </p:stCondLst>
                            <p:childTnLst>
                              <p:par>
                                <p:cTn id="2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840"/>
                            </p:stCondLst>
                            <p:childTnLst>
                              <p:par>
                                <p:cTn id="3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880"/>
                            </p:stCondLst>
                            <p:childTnLst>
                              <p:par>
                                <p:cTn id="3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160"/>
                            </p:stCondLst>
                            <p:childTnLst>
                              <p:par>
                                <p:cTn id="4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200"/>
                            </p:stCondLst>
                            <p:childTnLst>
                              <p:par>
                                <p:cTn id="4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920"/>
                            </p:stCondLst>
                            <p:childTnLst>
                              <p:par>
                                <p:cTn id="50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800"/>
                            </p:stCondLst>
                            <p:childTnLst>
                              <p:par>
                                <p:cTn id="5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7750"/>
                            </p:stCondLst>
                            <p:childTnLst>
                              <p:par>
                                <p:cTn id="6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390"/>
                            </p:stCondLst>
                            <p:childTnLst>
                              <p:par>
                                <p:cTn id="6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1390"/>
                            </p:stCondLst>
                            <p:childTnLst>
                              <p:par>
                                <p:cTn id="7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530</TotalTime>
  <Words>357</Words>
  <Application>Microsoft Office PowerPoint</Application>
  <PresentationFormat>Широкоэкранный</PresentationFormat>
  <Paragraphs>66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Yu Gothic UI Semibold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53</cp:revision>
  <dcterms:created xsi:type="dcterms:W3CDTF">2018-10-24T11:36:51Z</dcterms:created>
  <dcterms:modified xsi:type="dcterms:W3CDTF">2018-12-24T14:46:41Z</dcterms:modified>
</cp:coreProperties>
</file>