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5" r:id="rId2"/>
    <p:sldId id="283" r:id="rId3"/>
    <p:sldId id="313" r:id="rId4"/>
    <p:sldId id="302" r:id="rId5"/>
    <p:sldId id="303" r:id="rId6"/>
    <p:sldId id="304" r:id="rId7"/>
    <p:sldId id="305" r:id="rId8"/>
    <p:sldId id="31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CEC0"/>
    <a:srgbClr val="29DAE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94702" autoAdjust="0"/>
  </p:normalViewPr>
  <p:slideViewPr>
    <p:cSldViewPr>
      <p:cViewPr varScale="1">
        <p:scale>
          <a:sx n="94" d="100"/>
          <a:sy n="94" d="100"/>
        </p:scale>
        <p:origin x="9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D9F1EB-8CB6-44F8-B8B2-86210510B836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20053F4-958F-4818-8CF9-C6E11E4D09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1811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37204-A92A-4553-8E91-2FC0FF1EAD81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C8FE2-0D08-4197-B750-C45A850564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5090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9CD82-2917-4607-B53A-C513E02BCF36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F2466-2176-4063-B5C3-D849B31435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18812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7F813-DCFF-47AF-BDA3-F189D21B3E1A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7FBDF-A312-46B4-8ECC-85B50328BD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2309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8FBFE-10A4-4BB5-8385-2DF0F61BA37A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8347D-55FB-477C-9A45-F4CF92752E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30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A3229-83B2-46FD-9D8E-765CFB50D7E6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44962-76C3-4D49-93F2-1FE50C3998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47005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2B6BA-8966-4472-AB2F-F408192BF097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BE194-C01B-4516-8BFB-1D8817C30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96592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23D57-8B5E-4270-BB7D-EDE20C8DD0C3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3243A-E004-4DC4-839E-685958EDC9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06348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9CCA0-D9D6-43AE-8759-16F0650A3653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0032F-BB70-4C75-B35A-7767522586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79642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18883-20F1-4C55-8640-6B033DD89832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A581C-3F91-473C-B77B-E792B0B69D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9929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10F7-31E3-4451-8154-C1B97D355BD4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3A681-B3C4-45BE-ABD8-A07C6A5E7B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50091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EA247-03C6-4D70-9C99-7903CAA25313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EA808-63A8-43A3-8A88-5A6D4C40DC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22116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0D9C5-D6EB-4892-8F31-3363335CC316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08350-CA14-41A6-85CD-8E1F8600FC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20855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CE312C-6724-49EE-8704-9D597EAB610E}" type="datetimeFigureOut">
              <a:rPr lang="ru-RU"/>
              <a:pPr>
                <a:defRPr/>
              </a:pPr>
              <a:t>02.03.18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BBE79FC-2A89-47A2-8911-99F23C77D1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84" r:id="rId11"/>
    <p:sldLayoutId id="2147484085" r:id="rId12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/>
          </p:cNvSpPr>
          <p:nvPr>
            <p:ph type="title"/>
          </p:nvPr>
        </p:nvSpPr>
        <p:spPr>
          <a:xfrm>
            <a:off x="1143000" y="4286250"/>
            <a:ext cx="7848600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«Бумагопластика</a:t>
            </a:r>
            <a:r>
              <a:rPr lang="ru-RU" sz="3200" b="1" dirty="0" smtClean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как средство</a:t>
            </a:r>
            <a:br>
              <a:rPr lang="ru-RU" sz="3200" b="1" dirty="0" smtClean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dirty="0" smtClean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развития мелкой моторики детей </a:t>
            </a:r>
            <a:br>
              <a:rPr lang="ru-RU" sz="3200" b="1" dirty="0" smtClean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dirty="0" smtClean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старшего дошкольного возраста»</a:t>
            </a:r>
          </a:p>
        </p:txBody>
      </p:sp>
      <p:sp>
        <p:nvSpPr>
          <p:cNvPr id="12291" name="Rectangle 9"/>
          <p:cNvSpPr>
            <a:spLocks noGrp="1"/>
          </p:cNvSpPr>
          <p:nvPr>
            <p:ph type="body" sz="half" idx="1"/>
          </p:nvPr>
        </p:nvSpPr>
        <p:spPr>
          <a:xfrm>
            <a:off x="571500" y="333375"/>
            <a:ext cx="8715375" cy="7191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1800" b="1" smtClean="0">
                <a:latin typeface="Arial" panose="020B0604020202020204" pitchFamily="34" charset="0"/>
              </a:rPr>
              <a:t>Муниципальное бюджетное дошкольное образовательное учреждение</a:t>
            </a:r>
            <a:endParaRPr lang="ru-RU" altLang="ru-RU" sz="2000" b="1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smtClean="0">
                <a:latin typeface="Arial" panose="020B0604020202020204" pitchFamily="34" charset="0"/>
              </a:rPr>
              <a:t>«Детский сад № 105» </a:t>
            </a:r>
            <a:r>
              <a:rPr lang="ru-RU" altLang="ru-RU" sz="1800" b="1" smtClean="0">
                <a:latin typeface="Arial" panose="020B0604020202020204" pitchFamily="34" charset="0"/>
              </a:rPr>
              <a:t>город Рязань</a:t>
            </a:r>
            <a:endParaRPr lang="ru-RU" altLang="ru-RU" sz="2000" b="1" smtClean="0">
              <a:latin typeface="Arial" panose="020B0604020202020204" pitchFamily="34" charset="0"/>
            </a:endParaRPr>
          </a:p>
        </p:txBody>
      </p:sp>
      <p:sp>
        <p:nvSpPr>
          <p:cNvPr id="12292" name="Rectangle 9"/>
          <p:cNvSpPr txBox="1">
            <a:spLocks/>
          </p:cNvSpPr>
          <p:nvPr/>
        </p:nvSpPr>
        <p:spPr bwMode="auto">
          <a:xfrm>
            <a:off x="1785938" y="3357563"/>
            <a:ext cx="5688012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2000" b="1"/>
              <a:t>Воспитатель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2000" b="1"/>
              <a:t>высшей квалификационной категории:</a:t>
            </a:r>
          </a:p>
        </p:txBody>
      </p:sp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1571625" y="2571750"/>
            <a:ext cx="585787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b="1"/>
              <a:t>Котикова</a:t>
            </a: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b="1"/>
              <a:t>Алевтина Георгиевна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71688" y="1500188"/>
            <a:ext cx="407511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Мастер - класс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3" y="214313"/>
            <a:ext cx="8358187" cy="2776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3600" b="1" u="sng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Бумагопластика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</a:t>
            </a:r>
            <a:r>
              <a:rPr lang="ru-RU" sz="3600" b="1" dirty="0">
                <a:solidFill>
                  <a:srgbClr val="9848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-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это современный вид искусства, художественного моделирования из бумаги объемных композиций на плоскости и создания на основе моделей трехмерных бумажных скульптур.</a:t>
            </a:r>
          </a:p>
          <a:p>
            <a:pPr algn="just">
              <a:defRPr/>
            </a:pPr>
            <a:endParaRPr lang="ru-RU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charset="0"/>
            </a:endParaRPr>
          </a:p>
        </p:txBody>
      </p:sp>
      <p:pic>
        <p:nvPicPr>
          <p:cNvPr id="20485" name="Picture 5" descr="C:\Users\Alla\Desktop\4fe3e9bb14bb9d4c47eda2128ffe1197_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571744"/>
            <a:ext cx="3705236" cy="3713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7145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777875" algn="l"/>
              </a:tabLs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50" y="285750"/>
            <a:ext cx="8643938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33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33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мелкой моторики у детей старшего дошкольного возраста посредством  бумагопластики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  <a:endParaRPr lang="ru-RU" alt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92113" y="1643063"/>
            <a:ext cx="850106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b="1" dirty="0">
                <a:solidFill>
                  <a:srgbClr val="984807"/>
                </a:solidFill>
                <a:latin typeface="Calibri" pitchFamily="34" charset="0"/>
                <a:cs typeface="Arial" charset="0"/>
              </a:rPr>
              <a:t>Задачи: </a:t>
            </a:r>
            <a:endParaRPr lang="ru-RU" dirty="0">
              <a:solidFill>
                <a:srgbClr val="98480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развивать  мелкую моторику, координацию движения рук; </a:t>
            </a: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способствовать развитию речи; </a:t>
            </a: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воспитывать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интерес к художественно-творческой деятельности;</a:t>
            </a: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развивать художественное восприятие, образных представлений, воображение, художественно-творческие способности; </a:t>
            </a: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развивать детское художественное творчество, интерес к самостоятельной творческой деятельности.</a:t>
            </a:r>
          </a:p>
          <a:p>
            <a:pPr eaLnBrk="0" hangingPunct="0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143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/>
          </p:cNvSpPr>
          <p:nvPr>
            <p:ph type="title" sz="quarter"/>
          </p:nvPr>
        </p:nvSpPr>
        <p:spPr>
          <a:xfrm>
            <a:off x="468313" y="115888"/>
            <a:ext cx="8229600" cy="633412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Техники работы с бумагой</a:t>
            </a:r>
          </a:p>
        </p:txBody>
      </p:sp>
      <p:sp>
        <p:nvSpPr>
          <p:cNvPr id="47109" name="Rectangle 5"/>
          <p:cNvSpPr>
            <a:spLocks noGrp="1"/>
          </p:cNvSpPr>
          <p:nvPr>
            <p:ph sz="quarter" idx="1"/>
          </p:nvPr>
        </p:nvSpPr>
        <p:spPr>
          <a:xfrm>
            <a:off x="900113" y="3070225"/>
            <a:ext cx="3313112" cy="50323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 из ладошек</a:t>
            </a:r>
          </a:p>
        </p:txBody>
      </p:sp>
      <p:sp>
        <p:nvSpPr>
          <p:cNvPr id="47110" name="Rectangle 6"/>
          <p:cNvSpPr>
            <a:spLocks noGrp="1"/>
          </p:cNvSpPr>
          <p:nvPr>
            <p:ph sz="quarter" idx="2"/>
          </p:nvPr>
        </p:nvSpPr>
        <p:spPr>
          <a:xfrm>
            <a:off x="4849813" y="3057525"/>
            <a:ext cx="4038600" cy="431800"/>
          </a:xfrm>
        </p:spPr>
        <p:txBody>
          <a:bodyPr/>
          <a:lstStyle/>
          <a:p>
            <a:pPr lvl="1"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Техника - мятая бумага</a:t>
            </a:r>
          </a:p>
        </p:txBody>
      </p:sp>
      <p:sp>
        <p:nvSpPr>
          <p:cNvPr id="47111" name="Rectangle 7"/>
          <p:cNvSpPr>
            <a:spLocks noGrp="1"/>
          </p:cNvSpPr>
          <p:nvPr>
            <p:ph sz="quarter" idx="3"/>
          </p:nvPr>
        </p:nvSpPr>
        <p:spPr>
          <a:xfrm>
            <a:off x="468313" y="6092825"/>
            <a:ext cx="42545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 из комочков бумаги</a:t>
            </a:r>
          </a:p>
        </p:txBody>
      </p:sp>
      <p:sp>
        <p:nvSpPr>
          <p:cNvPr id="47112" name="Rectangle 8"/>
          <p:cNvSpPr>
            <a:spLocks noGrp="1"/>
          </p:cNvSpPr>
          <p:nvPr>
            <p:ph sz="quarter" idx="4"/>
          </p:nvPr>
        </p:nvSpPr>
        <p:spPr>
          <a:xfrm>
            <a:off x="5292725" y="6091238"/>
            <a:ext cx="3457575" cy="433387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 из салфеток</a:t>
            </a:r>
          </a:p>
        </p:txBody>
      </p:sp>
      <p:pic>
        <p:nvPicPr>
          <p:cNvPr id="2" name="Picture 7" descr="C:\Users\Alla\Pictures\97492d541bacd18da5b43f2a0858d4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906" y="764384"/>
            <a:ext cx="3312368" cy="223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3" descr="C:\Users\Alla\Pictures\PICT49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542" y="764384"/>
            <a:ext cx="3398072" cy="223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" descr="C:\Users\Alla\Desktop\31693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3727637"/>
            <a:ext cx="3312368" cy="223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6" name="Picture 12" descr="http://ujp.ru/data/dpi/2015/03/13/41752_Evseeva_Lada_Korzina_polnaya_cvetov_obemnaya_applikaciya_iz_salfetok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5255246" y="3727637"/>
            <a:ext cx="3312368" cy="223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47109" grpId="0" build="p"/>
      <p:bldP spid="47110" grpId="0" build="p"/>
      <p:bldP spid="47111" grpId="0" build="p"/>
      <p:bldP spid="471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/>
          </p:cNvSpPr>
          <p:nvPr>
            <p:ph sz="quarter" idx="1"/>
          </p:nvPr>
        </p:nvSpPr>
        <p:spPr>
          <a:xfrm>
            <a:off x="638175" y="3035300"/>
            <a:ext cx="3814763" cy="792163"/>
          </a:xfrm>
        </p:spPr>
        <p:txBody>
          <a:bodyPr/>
          <a:lstStyle/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 из </a:t>
            </a: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гофрированной бумаги</a:t>
            </a:r>
          </a:p>
        </p:txBody>
      </p:sp>
      <p:sp>
        <p:nvSpPr>
          <p:cNvPr id="51204" name="Rectangle 4"/>
          <p:cNvSpPr>
            <a:spLocks noGrp="1"/>
          </p:cNvSpPr>
          <p:nvPr>
            <p:ph sz="quarter" idx="2"/>
          </p:nvPr>
        </p:nvSpPr>
        <p:spPr>
          <a:xfrm>
            <a:off x="4284663" y="3073400"/>
            <a:ext cx="4560887" cy="571500"/>
          </a:xfrm>
        </p:spPr>
        <p:txBody>
          <a:bodyPr/>
          <a:lstStyle/>
          <a:p>
            <a:pPr lvl="1"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Техника – обрывная аппликация</a:t>
            </a:r>
          </a:p>
        </p:txBody>
      </p:sp>
      <p:sp>
        <p:nvSpPr>
          <p:cNvPr id="51205" name="Rectangle 5"/>
          <p:cNvSpPr>
            <a:spLocks noGrp="1"/>
          </p:cNvSpPr>
          <p:nvPr>
            <p:ph sz="quarter" idx="3"/>
          </p:nvPr>
        </p:nvSpPr>
        <p:spPr>
          <a:xfrm>
            <a:off x="749300" y="6308725"/>
            <a:ext cx="4038600" cy="57626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Объёмная аппликация </a:t>
            </a:r>
          </a:p>
        </p:txBody>
      </p:sp>
      <p:sp>
        <p:nvSpPr>
          <p:cNvPr id="51206" name="Rectangle 6"/>
          <p:cNvSpPr>
            <a:spLocks noGrp="1"/>
          </p:cNvSpPr>
          <p:nvPr>
            <p:ph sz="quarter" idx="4"/>
          </p:nvPr>
        </p:nvSpPr>
        <p:spPr>
          <a:xfrm>
            <a:off x="4427538" y="6308725"/>
            <a:ext cx="4468812" cy="7207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Аппликация из крученых жгутов</a:t>
            </a:r>
          </a:p>
        </p:txBody>
      </p:sp>
      <p:pic>
        <p:nvPicPr>
          <p:cNvPr id="51214" name="Picture 4" descr="Какие аппликации из цветной бумаги можно сдела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2546" y="3932411"/>
            <a:ext cx="3167062" cy="2305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4"/>
          <p:cNvSpPr txBox="1">
            <a:spLocks/>
          </p:cNvSpPr>
          <p:nvPr/>
        </p:nvSpPr>
        <p:spPr bwMode="auto">
          <a:xfrm>
            <a:off x="468313" y="115888"/>
            <a:ext cx="8229600" cy="63341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Техники работы с бумагой</a:t>
            </a: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239387" y="750044"/>
            <a:ext cx="3167062" cy="2271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2" descr="На закате-3 &quot; Поиск мастер классов, поделок своими руками и рукоделия на SearchMasterclass.Ne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9387" y="3932411"/>
            <a:ext cx="3167062" cy="2305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4" descr="C:\Users\Alla\Desktop\image_5148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336" y="764704"/>
            <a:ext cx="3143272" cy="2271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  <p:bldP spid="51204" grpId="0" build="p"/>
      <p:bldP spid="51205" grpId="0" build="p"/>
      <p:bldP spid="51206" grpId="0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7" name="Picture 10" descr="Занятие для мам и малышей &quot;Весёлые гармошки&quot;! Встречи для ма…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39857"/>
            <a:ext cx="1910708" cy="2694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Лошадка Аппликация Торцевание &quot; ProstoDelkino.com - поделки своими руками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4635" y="3758566"/>
            <a:ext cx="1904097" cy="2694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4"/>
          <p:cNvSpPr txBox="1">
            <a:spLocks/>
          </p:cNvSpPr>
          <p:nvPr/>
        </p:nvSpPr>
        <p:spPr bwMode="auto">
          <a:xfrm>
            <a:off x="468313" y="115888"/>
            <a:ext cx="8229600" cy="63341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Техники работы с бумагой</a:t>
            </a:r>
          </a:p>
        </p:txBody>
      </p:sp>
      <p:sp>
        <p:nvSpPr>
          <p:cNvPr id="52227" name="Rectangle 3"/>
          <p:cNvSpPr>
            <a:spLocks noGrp="1"/>
          </p:cNvSpPr>
          <p:nvPr>
            <p:ph sz="quarter" idx="1"/>
          </p:nvPr>
        </p:nvSpPr>
        <p:spPr>
          <a:xfrm>
            <a:off x="684213" y="774700"/>
            <a:ext cx="1939925" cy="1257300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из полосок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бумаги</a:t>
            </a:r>
          </a:p>
        </p:txBody>
      </p:sp>
      <p:sp>
        <p:nvSpPr>
          <p:cNvPr id="52228" name="Rectangle 4"/>
          <p:cNvSpPr>
            <a:spLocks noGrp="1"/>
          </p:cNvSpPr>
          <p:nvPr>
            <p:ph sz="quarter" idx="2"/>
          </p:nvPr>
        </p:nvSpPr>
        <p:spPr>
          <a:xfrm>
            <a:off x="6875463" y="739775"/>
            <a:ext cx="1657350" cy="2663825"/>
          </a:xfrm>
        </p:spPr>
        <p:txBody>
          <a:bodyPr/>
          <a:lstStyle/>
          <a:p>
            <a:pPr marL="0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Изделия</a:t>
            </a:r>
          </a:p>
          <a:p>
            <a:pPr marL="0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на основе</a:t>
            </a:r>
          </a:p>
          <a:p>
            <a:pPr marL="0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складка </a:t>
            </a:r>
          </a:p>
          <a:p>
            <a:pPr marL="0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«гармошка»</a:t>
            </a:r>
          </a:p>
        </p:txBody>
      </p:sp>
      <p:sp>
        <p:nvSpPr>
          <p:cNvPr id="52229" name="Rectangle 5"/>
          <p:cNvSpPr>
            <a:spLocks noGrp="1"/>
          </p:cNvSpPr>
          <p:nvPr>
            <p:ph sz="quarter" idx="3"/>
          </p:nvPr>
        </p:nvSpPr>
        <p:spPr>
          <a:xfrm>
            <a:off x="684213" y="3783013"/>
            <a:ext cx="1733550" cy="1230312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Модульная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«мозаика»</a:t>
            </a:r>
          </a:p>
        </p:txBody>
      </p:sp>
      <p:sp>
        <p:nvSpPr>
          <p:cNvPr id="52230" name="Rectangle 6"/>
          <p:cNvSpPr>
            <a:spLocks noGrp="1"/>
          </p:cNvSpPr>
          <p:nvPr>
            <p:ph sz="quarter" idx="4"/>
          </p:nvPr>
        </p:nvSpPr>
        <p:spPr>
          <a:xfrm>
            <a:off x="6875463" y="3773488"/>
            <a:ext cx="1592262" cy="936625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Техника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торцевание</a:t>
            </a:r>
          </a:p>
        </p:txBody>
      </p:sp>
      <p:pic>
        <p:nvPicPr>
          <p:cNvPr id="4" name="Picture 7" descr="C:\Users\Alla\Pictures\ef0796d1dc95a24f94aeb08f38ad607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035726" y="1131692"/>
            <a:ext cx="2694727" cy="1931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38" name="Picture 3" descr="C:\Users\Alla\Pictures\80478089_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372" y="3789040"/>
            <a:ext cx="1944687" cy="2689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2227" grpId="0" build="p"/>
      <p:bldP spid="52228" grpId="0" build="p"/>
      <p:bldP spid="52229" grpId="0" build="p"/>
      <p:bldP spid="522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 txBox="1">
            <a:spLocks/>
          </p:cNvSpPr>
          <p:nvPr/>
        </p:nvSpPr>
        <p:spPr bwMode="auto">
          <a:xfrm>
            <a:off x="468313" y="115888"/>
            <a:ext cx="8229600" cy="63341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Техники работы с бумагой</a:t>
            </a:r>
          </a:p>
        </p:txBody>
      </p:sp>
      <p:sp>
        <p:nvSpPr>
          <p:cNvPr id="53251" name="Rectangle 3"/>
          <p:cNvSpPr>
            <a:spLocks noGrp="1"/>
          </p:cNvSpPr>
          <p:nvPr>
            <p:ph sz="quarter" idx="1"/>
          </p:nvPr>
        </p:nvSpPr>
        <p:spPr>
          <a:xfrm>
            <a:off x="1403350" y="725488"/>
            <a:ext cx="1873250" cy="1152525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Аппликация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из плетёных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полосок </a:t>
            </a:r>
          </a:p>
        </p:txBody>
      </p:sp>
      <p:sp>
        <p:nvSpPr>
          <p:cNvPr id="53254" name="Rectangle 6"/>
          <p:cNvSpPr>
            <a:spLocks noGrp="1"/>
          </p:cNvSpPr>
          <p:nvPr>
            <p:ph sz="quarter" idx="4"/>
          </p:nvPr>
        </p:nvSpPr>
        <p:spPr>
          <a:xfrm>
            <a:off x="5651500" y="6019800"/>
            <a:ext cx="2382838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Бумагокручение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buFont typeface="Arial" charset="0"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53259" name="Picture 9" descr="Плетение - Плетная рыбка &quot; Поиск мастер классов, поделок своими руками и рукоделия на SearchMasterclass.Ne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175" y="725906"/>
            <a:ext cx="2052222" cy="2794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62" name="Picture 10" descr="Проходной балл 2014 цветы методом квиллинга Поступаем вместе!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193" y="3653589"/>
            <a:ext cx="2039647" cy="2795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63" name="Picture 13" descr="Квиллинг схемы для детей - аппликации из бумаги в технике бумагокручения / Техника квиллинг, бумагокручение своими руками для 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750" y="3645024"/>
            <a:ext cx="2039647" cy="2795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2" descr="C:\Users\Alla\Desktop\image_751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925" y="727075"/>
            <a:ext cx="2066925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3251" grpId="0" build="p"/>
      <p:bldP spid="5325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2682</TotalTime>
  <Words>180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Monotype Corsiva</vt:lpstr>
      <vt:lpstr>Times New Roman</vt:lpstr>
      <vt:lpstr>Тема Office</vt:lpstr>
      <vt:lpstr>«Бумагопластика как средство развития мелкой моторики детей  старшего дошкольного возраста»</vt:lpstr>
      <vt:lpstr>Презентация PowerPoint</vt:lpstr>
      <vt:lpstr>Презентация PowerPoint</vt:lpstr>
      <vt:lpstr>Техники работы с бумагой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Елена В. Лапкина</cp:lastModifiedBy>
  <cp:revision>176</cp:revision>
  <dcterms:created xsi:type="dcterms:W3CDTF">2017-01-05T08:30:32Z</dcterms:created>
  <dcterms:modified xsi:type="dcterms:W3CDTF">2018-03-02T08:01:27Z</dcterms:modified>
</cp:coreProperties>
</file>