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73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5517"/>
    <a:srgbClr val="32B632"/>
    <a:srgbClr val="00CC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7" autoAdjust="0"/>
    <p:restoredTop sz="94660"/>
  </p:normalViewPr>
  <p:slideViewPr>
    <p:cSldViewPr>
      <p:cViewPr varScale="1">
        <p:scale>
          <a:sx n="69" d="100"/>
          <a:sy n="69" d="100"/>
        </p:scale>
        <p:origin x="-14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8B03-256C-4E86-BFA4-B61B65E28F49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5826-C46B-46C1-A215-B3037372D6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8B03-256C-4E86-BFA4-B61B65E28F49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5826-C46B-46C1-A215-B3037372D6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8B03-256C-4E86-BFA4-B61B65E28F49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5826-C46B-46C1-A215-B3037372D6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8B03-256C-4E86-BFA4-B61B65E28F49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5826-C46B-46C1-A215-B3037372D6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8B03-256C-4E86-BFA4-B61B65E28F49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6785826-C46B-46C1-A215-B3037372D6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8B03-256C-4E86-BFA4-B61B65E28F49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5826-C46B-46C1-A215-B3037372D6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8B03-256C-4E86-BFA4-B61B65E28F49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5826-C46B-46C1-A215-B3037372D6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8B03-256C-4E86-BFA4-B61B65E28F49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5826-C46B-46C1-A215-B3037372D6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8B03-256C-4E86-BFA4-B61B65E28F49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5826-C46B-46C1-A215-B3037372D6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8B03-256C-4E86-BFA4-B61B65E28F49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5826-C46B-46C1-A215-B3037372D6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8B03-256C-4E86-BFA4-B61B65E28F49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5826-C46B-46C1-A215-B3037372D6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1CB8B03-256C-4E86-BFA4-B61B65E28F49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6785826-C46B-46C1-A215-B3037372D6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47.png"/><Relationship Id="rId7" Type="http://schemas.openxmlformats.org/officeDocument/2006/relationships/image" Target="../media/image5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116632" y="2636912"/>
            <a:ext cx="4752528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/>
          </a:p>
        </p:txBody>
      </p:sp>
      <p:pic>
        <p:nvPicPr>
          <p:cNvPr id="9218" name="Picture 2" descr="C:\Users\Администратор\Desktop\main_357033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060848"/>
            <a:ext cx="3173133" cy="42484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07904" y="2780928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4">
                    <a:lumMod val="75000"/>
                  </a:schemeClr>
                </a:solidFill>
              </a:rPr>
              <a:t>«Прогулка в зимний лес»</a:t>
            </a:r>
            <a:endParaRPr lang="ru-RU" sz="36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91472" y="4509120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175517"/>
                </a:solidFill>
              </a:rPr>
              <a:t>Подготовила и провела: </a:t>
            </a:r>
          </a:p>
          <a:p>
            <a:r>
              <a:rPr lang="ru-RU" b="1" dirty="0" smtClean="0">
                <a:solidFill>
                  <a:srgbClr val="175517"/>
                </a:solidFill>
              </a:rPr>
              <a:t>учитель –логопед </a:t>
            </a:r>
          </a:p>
          <a:p>
            <a:r>
              <a:rPr lang="ru-RU" b="1" dirty="0" smtClean="0">
                <a:solidFill>
                  <a:srgbClr val="175517"/>
                </a:solidFill>
              </a:rPr>
              <a:t>МБДОУ «Детский сад №103 «Солнышко» Шишкина О.Г.</a:t>
            </a:r>
            <a:endParaRPr lang="ru-RU" b="1" dirty="0">
              <a:solidFill>
                <a:srgbClr val="17551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6309320"/>
            <a:ext cx="959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г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.Рязань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64161" y="3573016"/>
            <a:ext cx="38444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Тема.  Дикие животные зимой. </a:t>
            </a:r>
          </a:p>
          <a:p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           Звуки С, С’. Буква С.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1920" y="1916832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cap="all" dirty="0" smtClean="0">
                <a:solidFill>
                  <a:schemeClr val="accent4">
                    <a:lumMod val="75000"/>
                  </a:schemeClr>
                </a:solidFill>
              </a:rPr>
              <a:t>Непосредственно-образовательная </a:t>
            </a:r>
            <a:r>
              <a:rPr lang="ru-RU" sz="1600" cap="all" dirty="0" smtClean="0">
                <a:solidFill>
                  <a:schemeClr val="accent4">
                    <a:lumMod val="75000"/>
                  </a:schemeClr>
                </a:solidFill>
              </a:rPr>
              <a:t>деятельность</a:t>
            </a:r>
            <a:endParaRPr lang="ru-RU" sz="1600" cap="all" dirty="0"/>
          </a:p>
        </p:txBody>
      </p:sp>
      <p:sp>
        <p:nvSpPr>
          <p:cNvPr id="10" name="TextBox 9"/>
          <p:cNvSpPr txBox="1"/>
          <p:nvPr/>
        </p:nvSpPr>
        <p:spPr>
          <a:xfrm>
            <a:off x="4499992" y="2420888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в старшей группе для детей с ТНР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08912" cy="864096"/>
          </a:xfrm>
        </p:spPr>
        <p:txBody>
          <a:bodyPr>
            <a:noAutofit/>
          </a:bodyPr>
          <a:lstStyle/>
          <a:p>
            <a:r>
              <a:rPr lang="ru-RU" sz="3200" i="1" dirty="0" smtClean="0">
                <a:solidFill>
                  <a:schemeClr val="accent4">
                    <a:lumMod val="50000"/>
                  </a:schemeClr>
                </a:solidFill>
                <a:effectLst/>
                <a:latin typeface="+mn-lt"/>
              </a:rPr>
              <a:t>Понаблюдаем за животными и расскажем по порядку</a:t>
            </a:r>
            <a:endParaRPr lang="ru-RU" sz="3200" i="1" dirty="0">
              <a:solidFill>
                <a:schemeClr val="accent4">
                  <a:lumMod val="50000"/>
                </a:schemeClr>
              </a:solidFill>
              <a:effectLst/>
              <a:latin typeface="+mn-lt"/>
            </a:endParaRPr>
          </a:p>
        </p:txBody>
      </p:sp>
      <p:pic>
        <p:nvPicPr>
          <p:cNvPr id="7" name="Picture 2" descr="C:\Users\Администратор\Desktop\HqJqZjqRKes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44824"/>
            <a:ext cx="3148676" cy="479715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403648" y="2780928"/>
            <a:ext cx="1558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Какого цвета?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1628800"/>
            <a:ext cx="316835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691680" y="1556792"/>
            <a:ext cx="1016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Кто это?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23528" y="3861048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Что особенное во внешнем </a:t>
            </a:r>
          </a:p>
          <a:p>
            <a:pPr algn="ctr"/>
            <a:r>
              <a:rPr lang="ru-RU" dirty="0" smtClean="0"/>
              <a:t>виде?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99592" y="4869160"/>
            <a:ext cx="2412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Что делает животное?</a:t>
            </a:r>
            <a:endParaRPr lang="ru-RU" dirty="0"/>
          </a:p>
        </p:txBody>
      </p:sp>
      <p:pic>
        <p:nvPicPr>
          <p:cNvPr id="6147" name="Picture 3" descr="C:\Users\Администратор\Desktop\ЛОГОПЕдия_15\зима животные\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3" y="1484784"/>
            <a:ext cx="4513061" cy="3024336"/>
          </a:xfrm>
          <a:prstGeom prst="rect">
            <a:avLst/>
          </a:prstGeom>
          <a:noFill/>
        </p:spPr>
      </p:pic>
      <p:pic>
        <p:nvPicPr>
          <p:cNvPr id="6148" name="Picture 4" descr="C:\Users\Администратор\Desktop\ЛОГОПЕдия_15\зима животные\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1484784"/>
            <a:ext cx="4403610" cy="3129112"/>
          </a:xfrm>
          <a:prstGeom prst="rect">
            <a:avLst/>
          </a:prstGeom>
          <a:noFill/>
        </p:spPr>
      </p:pic>
      <p:pic>
        <p:nvPicPr>
          <p:cNvPr id="6149" name="Picture 5" descr="C:\Users\Администратор\Desktop\ЛОГОПЕдия_15\зима животные\5788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1412776"/>
            <a:ext cx="3924325" cy="5230643"/>
          </a:xfrm>
          <a:prstGeom prst="rect">
            <a:avLst/>
          </a:prstGeom>
          <a:noFill/>
        </p:spPr>
      </p:pic>
      <p:pic>
        <p:nvPicPr>
          <p:cNvPr id="6151" name="Picture 7" descr="C:\Users\Администратор\Desktop\ЛОГОПЕдия_15\зима животные\верх2(40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1556792"/>
            <a:ext cx="4320480" cy="2880320"/>
          </a:xfrm>
          <a:prstGeom prst="rect">
            <a:avLst/>
          </a:prstGeom>
          <a:noFill/>
        </p:spPr>
      </p:pic>
      <p:pic>
        <p:nvPicPr>
          <p:cNvPr id="6152" name="Picture 8" descr="C:\Users\Администратор\Desktop\ЛОГОПЕдия_15\зима животные\лось зимой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1916832"/>
            <a:ext cx="3912434" cy="2934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>
                <a:solidFill>
                  <a:schemeClr val="accent4">
                    <a:lumMod val="50000"/>
                  </a:schemeClr>
                </a:solidFill>
                <a:effectLst/>
                <a:latin typeface="+mn-lt"/>
              </a:rPr>
              <a:t>Игра «Ой, мороз!»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Ой, мороз, мороз, мороз!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Снегом ветки все занес.      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А мы не боимся,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А мы веселимся!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Ой, мороз, мороз, мороз!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Щиплет уши, щеки, нос.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 А мы не боимся,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А мы веселимся!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Лыжи с палками возьмем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И кататься в лес пойдем!</a:t>
            </a:r>
            <a:endParaRPr lang="ru-RU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170" name="Picture 2" descr="C:\Users\Администратор\Desktop\Снеговик-лыжн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988840"/>
            <a:ext cx="4009984" cy="36724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lt"/>
              </a:rPr>
              <a:t/>
            </a:r>
            <a:br>
              <a:rPr lang="ru-RU" sz="3600" i="1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lt"/>
              </a:rPr>
            </a:br>
            <a:r>
              <a:rPr lang="ru-RU" sz="3600" i="1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lt"/>
              </a:rPr>
              <a:t>Упражнение для пальчиков</a:t>
            </a:r>
            <a:br>
              <a:rPr lang="ru-RU" sz="3600" i="1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lt"/>
              </a:rPr>
            </a:br>
            <a:r>
              <a:rPr lang="ru-RU" sz="3600" i="1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lt"/>
              </a:rPr>
              <a:t> «Хитрые лисички»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484784"/>
            <a:ext cx="8075240" cy="4824576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Хитрые лисички вышли погулять,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Чтоб поймать: птичку или рыбку,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Зайку или мышку.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Но птички улетают, рыбки уплывают, 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зайки убегают, а мышки прячутся в нору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8194" name="Picture 2" descr="C:\Users\Администратор\Desktop\dve-ladoshk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764704"/>
            <a:ext cx="2813991" cy="1536898"/>
          </a:xfrm>
          <a:prstGeom prst="rect">
            <a:avLst/>
          </a:prstGeom>
          <a:noFill/>
        </p:spPr>
      </p:pic>
      <p:pic>
        <p:nvPicPr>
          <p:cNvPr id="8195" name="Picture 3" descr="C:\Users\Администратор\Desktop\112965282_large_4__6_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7" y="4056324"/>
            <a:ext cx="2088231" cy="2801676"/>
          </a:xfrm>
          <a:prstGeom prst="rect">
            <a:avLst/>
          </a:prstGeom>
          <a:noFill/>
        </p:spPr>
      </p:pic>
      <p:pic>
        <p:nvPicPr>
          <p:cNvPr id="8196" name="Picture 4" descr="C:\Users\Администратор\Desktop\76d37c6f71890a906322640883c1414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42779" y="3369799"/>
            <a:ext cx="2801221" cy="3488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Кто где живет?</a:t>
            </a:r>
            <a:endParaRPr lang="ru-RU" sz="3200" i="1" dirty="0"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pic>
        <p:nvPicPr>
          <p:cNvPr id="10242" name="Picture 2" descr="C:\Users\Администратор\Desktop\ЛОГОПЕдия_15\зима животные\1169935148_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933056"/>
            <a:ext cx="2810475" cy="1872209"/>
          </a:xfrm>
          <a:prstGeom prst="rect">
            <a:avLst/>
          </a:prstGeom>
          <a:noFill/>
        </p:spPr>
      </p:pic>
      <p:pic>
        <p:nvPicPr>
          <p:cNvPr id="10243" name="Picture 3" descr="C:\Users\Администратор\Desktop\ЛОГОПЕдия_15\зима животные\medwedx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340768"/>
            <a:ext cx="2803030" cy="2088232"/>
          </a:xfrm>
          <a:prstGeom prst="rect">
            <a:avLst/>
          </a:prstGeom>
          <a:noFill/>
        </p:spPr>
      </p:pic>
      <p:pic>
        <p:nvPicPr>
          <p:cNvPr id="10244" name="Picture 4" descr="C:\Users\Администратор\Desktop\ЛОГОПЕдия_15\зима животные\1299790532_animale-haioase0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1340768"/>
            <a:ext cx="2778522" cy="2088232"/>
          </a:xfrm>
          <a:prstGeom prst="rect">
            <a:avLst/>
          </a:prstGeom>
          <a:noFill/>
        </p:spPr>
      </p:pic>
      <p:pic>
        <p:nvPicPr>
          <p:cNvPr id="10245" name="Picture 5" descr="C:\Users\Администратор\Desktop\ЛОГОПЕдия_15\зима животные\7519b79abae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3861048"/>
            <a:ext cx="2783665" cy="1944216"/>
          </a:xfrm>
          <a:prstGeom prst="rect">
            <a:avLst/>
          </a:prstGeom>
          <a:noFill/>
        </p:spPr>
      </p:pic>
      <p:pic>
        <p:nvPicPr>
          <p:cNvPr id="10246" name="Picture 6" descr="C:\Users\Администратор\Desktop\ЛОГОПЕдия_15\зима животные\4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4005064"/>
            <a:ext cx="2477865" cy="1858398"/>
          </a:xfrm>
          <a:prstGeom prst="rect">
            <a:avLst/>
          </a:prstGeom>
          <a:noFill/>
        </p:spPr>
      </p:pic>
      <p:pic>
        <p:nvPicPr>
          <p:cNvPr id="10247" name="Picture 7" descr="C:\Users\Администратор\Desktop\ЛОГОПЕдия_15\зима животные\волки 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5856" y="1484784"/>
            <a:ext cx="2555837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lt"/>
              </a:rPr>
              <a:t>Упражнение для пальчиков </a:t>
            </a:r>
            <a:br>
              <a:rPr lang="ru-RU" sz="3600" i="1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lt"/>
              </a:rPr>
            </a:br>
            <a:r>
              <a:rPr lang="ru-RU" sz="3600" i="1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lt"/>
              </a:rPr>
              <a:t>«Есть у каждого свой дом»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484784"/>
            <a:ext cx="360040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</a:rPr>
              <a:t>Есть у каждого свой дом,</a:t>
            </a:r>
          </a:p>
          <a:p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</a:rPr>
              <a:t>Всем тепло, уютно в нем.</a:t>
            </a:r>
          </a:p>
          <a:p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</a:rPr>
              <a:t>У лисы в лесу густом, </a:t>
            </a:r>
          </a:p>
          <a:p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</a:rPr>
              <a:t>Есть нора – надежный дом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endParaRPr lang="ru-RU" sz="2000" b="1" i="1" dirty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</a:rPr>
              <a:t>Белочке в дупле на ели </a:t>
            </a:r>
          </a:p>
          <a:p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</a:rPr>
              <a:t>Не страшны зимой метели.</a:t>
            </a:r>
          </a:p>
          <a:p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</a:rPr>
              <a:t>И у зайчика есть дом,</a:t>
            </a:r>
          </a:p>
          <a:p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</a:rPr>
              <a:t>Под заснеженным кустом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endParaRPr lang="ru-RU" sz="2000" b="1" i="1" dirty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</a:rPr>
              <a:t>Спит в берлоге косолапый,</a:t>
            </a:r>
          </a:p>
          <a:p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</a:rPr>
              <a:t>До весны сосет он лапу.</a:t>
            </a:r>
          </a:p>
          <a:p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</a:rPr>
              <a:t>Волки в логове живут.</a:t>
            </a:r>
          </a:p>
          <a:p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</a:rPr>
              <a:t>Есть у каждого свой дом,</a:t>
            </a:r>
          </a:p>
          <a:p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</a:rPr>
              <a:t>Всем тепло, уютно в нем.</a:t>
            </a:r>
          </a:p>
          <a:p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</a:rPr>
              <a:t>           В. </a:t>
            </a:r>
            <a:r>
              <a:rPr lang="ru-RU" sz="2000" b="1" i="1" dirty="0" err="1">
                <a:solidFill>
                  <a:schemeClr val="accent4">
                    <a:lumMod val="50000"/>
                  </a:schemeClr>
                </a:solidFill>
              </a:rPr>
              <a:t>Пальчинскайте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11267" name="Picture 3" descr="C:\Users\Администратор\Desktop\dve-ladoshk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2715" y="1526752"/>
            <a:ext cx="2304256" cy="1258500"/>
          </a:xfrm>
          <a:prstGeom prst="rect">
            <a:avLst/>
          </a:prstGeom>
          <a:noFill/>
        </p:spPr>
      </p:pic>
      <p:pic>
        <p:nvPicPr>
          <p:cNvPr id="11270" name="Picture 6" descr="C:\Users\Администратор\Desktop\картинки для презентации\zwalls.ru-464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212976"/>
            <a:ext cx="4490666" cy="2806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lt"/>
              </a:rPr>
              <a:t>Назови детенышей</a:t>
            </a:r>
            <a:endParaRPr lang="ru-RU" sz="3200" i="1" dirty="0">
              <a:solidFill>
                <a:schemeClr val="accent4">
                  <a:lumMod val="75000"/>
                </a:schemeClr>
              </a:solidFill>
              <a:effectLst/>
              <a:latin typeface="+mn-lt"/>
            </a:endParaRPr>
          </a:p>
        </p:txBody>
      </p:sp>
      <p:pic>
        <p:nvPicPr>
          <p:cNvPr id="25602" name="Picture 2" descr="C:\Users\Администратор\Desktop\картинки для презентации\article1256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7992888" cy="5035520"/>
          </a:xfrm>
          <a:prstGeom prst="rect">
            <a:avLst/>
          </a:prstGeom>
          <a:noFill/>
        </p:spPr>
      </p:pic>
      <p:pic>
        <p:nvPicPr>
          <p:cNvPr id="25603" name="Picture 3" descr="C:\Users\Администратор\Desktop\картинки для презентации\221660__small-wolf_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196752"/>
            <a:ext cx="7200800" cy="5400598"/>
          </a:xfrm>
          <a:prstGeom prst="rect">
            <a:avLst/>
          </a:prstGeom>
          <a:noFill/>
        </p:spPr>
      </p:pic>
      <p:pic>
        <p:nvPicPr>
          <p:cNvPr id="25604" name="Picture 4" descr="C:\Users\Администратор\Desktop\картинки для презентации\14108682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412776"/>
            <a:ext cx="7374193" cy="4474443"/>
          </a:xfrm>
          <a:prstGeom prst="rect">
            <a:avLst/>
          </a:prstGeom>
          <a:noFill/>
        </p:spPr>
      </p:pic>
      <p:pic>
        <p:nvPicPr>
          <p:cNvPr id="25605" name="Picture 5" descr="C:\Users\Администратор\Desktop\картинки для презентации\g8458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1268760"/>
            <a:ext cx="7020272" cy="4680181"/>
          </a:xfrm>
          <a:prstGeom prst="rect">
            <a:avLst/>
          </a:prstGeom>
          <a:noFill/>
        </p:spPr>
      </p:pic>
      <p:pic>
        <p:nvPicPr>
          <p:cNvPr id="25606" name="Picture 6" descr="C:\Users\Администратор\Desktop\картинки для презентации\wallperz.com-2016111419401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1124744"/>
            <a:ext cx="6444208" cy="5297633"/>
          </a:xfrm>
          <a:prstGeom prst="rect">
            <a:avLst/>
          </a:prstGeom>
          <a:noFill/>
        </p:spPr>
      </p:pic>
      <p:pic>
        <p:nvPicPr>
          <p:cNvPr id="25607" name="Picture 7" descr="C:\Users\Администратор\Desktop\картинки для презентации\91950-i_06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1340768"/>
            <a:ext cx="8127366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lt"/>
              </a:rPr>
              <a:t>Угощение для животных</a:t>
            </a:r>
            <a:endParaRPr lang="ru-RU" sz="3200" i="1" dirty="0">
              <a:solidFill>
                <a:schemeClr val="accent4">
                  <a:lumMod val="75000"/>
                </a:schemeClr>
              </a:solidFill>
              <a:effectLst/>
              <a:latin typeface="+mn-lt"/>
            </a:endParaRPr>
          </a:p>
        </p:txBody>
      </p:sp>
      <p:pic>
        <p:nvPicPr>
          <p:cNvPr id="26626" name="Picture 2" descr="C:\Users\Администратор\Desktop\картинки для презентации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343541"/>
            <a:ext cx="4032448" cy="5514459"/>
          </a:xfrm>
          <a:prstGeom prst="rect">
            <a:avLst/>
          </a:prstGeom>
          <a:noFill/>
        </p:spPr>
      </p:pic>
      <p:pic>
        <p:nvPicPr>
          <p:cNvPr id="26630" name="Picture 6" descr="C:\Users\Администратор\Desktop\ЛОГОПЕдия_15\зима животные\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412776"/>
            <a:ext cx="2149074" cy="1440160"/>
          </a:xfrm>
          <a:prstGeom prst="rect">
            <a:avLst/>
          </a:prstGeom>
          <a:noFill/>
        </p:spPr>
      </p:pic>
      <p:pic>
        <p:nvPicPr>
          <p:cNvPr id="26631" name="Picture 7" descr="C:\Users\Администратор\Desktop\ЛОГОПЕдия_15\зима животные\dba938864e3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996952"/>
            <a:ext cx="2140101" cy="1584176"/>
          </a:xfrm>
          <a:prstGeom prst="rect">
            <a:avLst/>
          </a:prstGeom>
          <a:noFill/>
        </p:spPr>
      </p:pic>
      <p:pic>
        <p:nvPicPr>
          <p:cNvPr id="26633" name="Picture 9" descr="C:\Users\Администратор\Desktop\ЛОГОПЕдия_15\зима животные\1216118370_14_winter_predator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4797152"/>
            <a:ext cx="1800200" cy="1800200"/>
          </a:xfrm>
          <a:prstGeom prst="rect">
            <a:avLst/>
          </a:prstGeom>
          <a:noFill/>
        </p:spPr>
      </p:pic>
      <p:pic>
        <p:nvPicPr>
          <p:cNvPr id="26634" name="Picture 10" descr="C:\Users\Администратор\Desktop\ЛОГОПЕдия_15\зима животные\jivotniy_mir194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4005064"/>
            <a:ext cx="1602845" cy="2396777"/>
          </a:xfrm>
          <a:prstGeom prst="rect">
            <a:avLst/>
          </a:prstGeom>
          <a:noFill/>
        </p:spPr>
      </p:pic>
      <p:pic>
        <p:nvPicPr>
          <p:cNvPr id="26635" name="Picture 11" descr="C:\Users\Администратор\Desktop\ЛОГОПЕдия_15\зима животные\лось зимой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1484784"/>
            <a:ext cx="2496277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5661248"/>
            <a:ext cx="499999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CC99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До новых встреч!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CC99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картинки для презентации\zimnii-fon-dlya-prezentacii-0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190500" y="-147638"/>
            <a:ext cx="9525000" cy="715327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95536" y="1916832"/>
            <a:ext cx="874846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175517"/>
                </a:solidFill>
              </a:rPr>
              <a:t>Цель. 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Формирование и развитие лексико-грамматического строя и связной речи. Закрепление усвоения звуков СС' и буквы  С. Экологическое воспитание.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188640"/>
            <a:ext cx="7992887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175517"/>
                </a:solidFill>
              </a:rPr>
              <a:t>Задачи</a:t>
            </a:r>
            <a:r>
              <a:rPr lang="ru-RU" sz="2400" b="1" dirty="0" smtClean="0">
                <a:solidFill>
                  <a:srgbClr val="175517"/>
                </a:solidFill>
              </a:rPr>
              <a:t>.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          Коррекционно-образовательные. </a:t>
            </a:r>
            <a:r>
              <a:rPr lang="ru-RU" sz="2000" dirty="0" smtClean="0">
                <a:solidFill>
                  <a:srgbClr val="002060"/>
                </a:solidFill>
              </a:rPr>
              <a:t>Закреплять и расширять представления детей о диких </a:t>
            </a:r>
            <a:r>
              <a:rPr lang="ru-RU" sz="2000" dirty="0" smtClean="0">
                <a:solidFill>
                  <a:srgbClr val="002060"/>
                </a:solidFill>
              </a:rPr>
              <a:t>животных. </a:t>
            </a:r>
            <a:r>
              <a:rPr lang="ru-RU" sz="2000" dirty="0" smtClean="0">
                <a:solidFill>
                  <a:srgbClr val="002060"/>
                </a:solidFill>
              </a:rPr>
              <a:t>Уточнять, активизировать и обогащать словарь по теме. Совершенствовать грамматический строй речи (отрабатывать употребление существительных с уменьшительно-ласкательными суффиксами, названия детенышей диких животных, притяжательные прилагательные, согласование прилагательных с существительными). Формировать и развивать связную речь (работа по составлению коротких связных рассказов – описаний животных по схематическому плану). Закреплять соотнесение звуков СС' с буквой С. Учить дифференцировать твердый и мягкий звуки. Формировать фонематические представления, навыки звукового анализа слов. Осуществлять профилактику </a:t>
            </a:r>
            <a:r>
              <a:rPr lang="ru-RU" sz="2000" dirty="0" err="1" smtClean="0">
                <a:solidFill>
                  <a:srgbClr val="002060"/>
                </a:solidFill>
              </a:rPr>
              <a:t>дисграфии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Коррекционно-развивающие. </a:t>
            </a:r>
            <a:r>
              <a:rPr lang="ru-RU" sz="2000" dirty="0" smtClean="0">
                <a:solidFill>
                  <a:srgbClr val="002060"/>
                </a:solidFill>
              </a:rPr>
              <a:t>Развивать артикуляционную, общую и тонкую моторики, координацию речи с движением, речевое дыхание, фонематический слух и восприятие, психические процессы, познавательную активность.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Коррекционно-воспитательные. </a:t>
            </a:r>
            <a:r>
              <a:rPr lang="ru-RU" sz="2000" dirty="0" smtClean="0">
                <a:solidFill>
                  <a:srgbClr val="002060"/>
                </a:solidFill>
              </a:rPr>
              <a:t>Воспитывать любовь и бережное отношение к природе, умение заботиться о животных; сотрудничество, интерес к занятиям.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письмо-зимы-в-конверте-4634314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000136"/>
            <a:ext cx="4896544" cy="4563448"/>
          </a:xfrm>
          <a:prstGeom prst="rect">
            <a:avLst/>
          </a:prstGeom>
          <a:noFill/>
        </p:spPr>
      </p:pic>
      <p:pic>
        <p:nvPicPr>
          <p:cNvPr id="1029" name="Picture 5" descr="C:\Users\Администратор\Desktop\картинки для презентации\72696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4653135"/>
            <a:ext cx="1115064" cy="18626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ЛОГОПЕдия_15\следы\белка и след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492896"/>
            <a:ext cx="3011992" cy="1728192"/>
          </a:xfrm>
          <a:prstGeom prst="rect">
            <a:avLst/>
          </a:prstGeom>
          <a:noFill/>
        </p:spPr>
      </p:pic>
      <p:pic>
        <p:nvPicPr>
          <p:cNvPr id="2051" name="Picture 3" descr="C:\Users\Администратор\Desktop\ЛОГОПЕдия_15\следы\волк и след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153" y="332656"/>
            <a:ext cx="2816109" cy="1800200"/>
          </a:xfrm>
          <a:prstGeom prst="rect">
            <a:avLst/>
          </a:prstGeom>
          <a:noFill/>
        </p:spPr>
      </p:pic>
      <p:pic>
        <p:nvPicPr>
          <p:cNvPr id="2052" name="Picture 4" descr="C:\Users\Администратор\Desktop\ЛОГОПЕдия_15\следы\заяц и след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2492896"/>
            <a:ext cx="2669292" cy="1733036"/>
          </a:xfrm>
          <a:prstGeom prst="rect">
            <a:avLst/>
          </a:prstGeom>
          <a:noFill/>
        </p:spPr>
      </p:pic>
      <p:pic>
        <p:nvPicPr>
          <p:cNvPr id="2053" name="Picture 5" descr="C:\Users\Администратор\Desktop\ЛОГОПЕдия_15\следы\лиса и след 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332656"/>
            <a:ext cx="5439491" cy="1800200"/>
          </a:xfrm>
          <a:prstGeom prst="rect">
            <a:avLst/>
          </a:prstGeom>
          <a:noFill/>
        </p:spPr>
      </p:pic>
      <p:pic>
        <p:nvPicPr>
          <p:cNvPr id="2054" name="Picture 6" descr="C:\Users\Администратор\Desktop\ЛОГОПЕдия_15\следы\мышь и след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4797152"/>
            <a:ext cx="4456136" cy="1296144"/>
          </a:xfrm>
          <a:prstGeom prst="rect">
            <a:avLst/>
          </a:prstGeom>
          <a:noFill/>
        </p:spPr>
      </p:pic>
      <p:pic>
        <p:nvPicPr>
          <p:cNvPr id="2055" name="Picture 7" descr="C:\Users\Администратор\Desktop\ЛОГОПЕдия_15\следы\лось и след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4509120"/>
            <a:ext cx="3960440" cy="17279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-747464"/>
            <a:ext cx="5544616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1300" dirty="0" smtClean="0">
                <a:solidFill>
                  <a:schemeClr val="bg1"/>
                </a:solidFill>
                <a:latin typeface="CS Standard" pitchFamily="34" charset="0"/>
                <a:cs typeface="CS Standard" pitchFamily="34" charset="0"/>
              </a:rPr>
              <a:t>с</a:t>
            </a:r>
            <a:endParaRPr lang="ru-RU" sz="41300" dirty="0">
              <a:solidFill>
                <a:schemeClr val="bg1"/>
              </a:solidFill>
              <a:latin typeface="CS Standard" pitchFamily="34" charset="0"/>
              <a:cs typeface="CS Standar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Администратор\Desktop\картинки для презентации\nasto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30716"/>
            <a:ext cx="2304256" cy="202728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RKP8Nv5zoU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82280" cy="3354239"/>
          </a:xfrm>
          <a:prstGeom prst="rect">
            <a:avLst/>
          </a:prstGeom>
          <a:noFill/>
        </p:spPr>
      </p:pic>
      <p:pic>
        <p:nvPicPr>
          <p:cNvPr id="5123" name="Picture 3" descr="C:\Users\Администратор\Desktop\siSdVBSbyH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6992"/>
            <a:ext cx="4499992" cy="3501008"/>
          </a:xfrm>
          <a:prstGeom prst="rect">
            <a:avLst/>
          </a:prstGeom>
          <a:noFill/>
        </p:spPr>
      </p:pic>
      <p:pic>
        <p:nvPicPr>
          <p:cNvPr id="5124" name="Picture 4" descr="C:\Users\Администратор\Desktop\Ci8jnMptnE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0"/>
            <a:ext cx="471601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553</TotalTime>
  <Words>287</Words>
  <Application>Microsoft Office PowerPoint</Application>
  <PresentationFormat>Экран (4:3)</PresentationFormat>
  <Paragraphs>59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Понаблюдаем за животными и расскажем по порядку</vt:lpstr>
      <vt:lpstr>Игра «Ой, мороз!» </vt:lpstr>
      <vt:lpstr> Упражнение для пальчиков  «Хитрые лисички» </vt:lpstr>
      <vt:lpstr>Кто где живет?</vt:lpstr>
      <vt:lpstr>Упражнение для пальчиков  «Есть у каждого свой дом» </vt:lpstr>
      <vt:lpstr>Назови детенышей</vt:lpstr>
      <vt:lpstr>Угощение для животных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38</cp:revision>
  <dcterms:created xsi:type="dcterms:W3CDTF">2017-01-02T11:00:47Z</dcterms:created>
  <dcterms:modified xsi:type="dcterms:W3CDTF">2017-03-19T20:09:40Z</dcterms:modified>
</cp:coreProperties>
</file>