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67" r:id="rId5"/>
    <p:sldId id="268" r:id="rId6"/>
    <p:sldId id="259" r:id="rId7"/>
    <p:sldId id="270" r:id="rId8"/>
    <p:sldId id="260" r:id="rId9"/>
    <p:sldId id="262" r:id="rId10"/>
    <p:sldId id="261" r:id="rId11"/>
    <p:sldId id="274" r:id="rId12"/>
    <p:sldId id="269" r:id="rId13"/>
    <p:sldId id="275" r:id="rId14"/>
    <p:sldId id="265" r:id="rId15"/>
    <p:sldId id="272" r:id="rId16"/>
    <p:sldId id="26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CE4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267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39B0F4-E98C-4060-A7CD-26B4C92037C2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D99D3B-D913-4F36-BE18-16C8DBF23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065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0.wdp"/><Relationship Id="rId3" Type="http://schemas.microsoft.com/office/2007/relationships/hdphoto" Target="../media/hdphoto18.wdp"/><Relationship Id="rId7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microsoft.com/office/2007/relationships/hdphoto" Target="../media/hdphoto19.wdp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1.wdp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microsoft.com/office/2007/relationships/hdphoto" Target="../media/hdphoto6.wdp"/><Relationship Id="rId7" Type="http://schemas.microsoft.com/office/2007/relationships/hdphoto" Target="../media/hdphoto2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microsoft.com/office/2007/relationships/hdphoto" Target="../media/hdphoto22.wdp"/><Relationship Id="rId4" Type="http://schemas.openxmlformats.org/officeDocument/2006/relationships/image" Target="../media/image37.jpeg"/><Relationship Id="rId9" Type="http://schemas.microsoft.com/office/2007/relationships/hdphoto" Target="../media/hdphoto2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microsoft.com/office/2007/relationships/hdphoto" Target="../media/hdphoto7.wdp"/><Relationship Id="rId4" Type="http://schemas.openxmlformats.org/officeDocument/2006/relationships/image" Target="../media/image12.jpeg"/><Relationship Id="rId9" Type="http://schemas.microsoft.com/office/2007/relationships/hdphoto" Target="../media/hdphoto9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microsoft.com/office/2007/relationships/hdphoto" Target="../media/hdphoto10.wdp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11.wdp"/><Relationship Id="rId7" Type="http://schemas.microsoft.com/office/2007/relationships/hdphoto" Target="../media/hdphoto1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12.wdp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microsoft.com/office/2007/relationships/hdphoto" Target="../media/hdphoto6.wdp"/><Relationship Id="rId7" Type="http://schemas.microsoft.com/office/2007/relationships/hdphoto" Target="../media/hdphoto1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microsoft.com/office/2007/relationships/hdphoto" Target="../media/hdphoto17.wdp"/><Relationship Id="rId5" Type="http://schemas.microsoft.com/office/2007/relationships/hdphoto" Target="../media/hdphoto14.wdp"/><Relationship Id="rId10" Type="http://schemas.openxmlformats.org/officeDocument/2006/relationships/image" Target="../media/image25.jpeg"/><Relationship Id="rId4" Type="http://schemas.openxmlformats.org/officeDocument/2006/relationships/image" Target="../media/image22.jpeg"/><Relationship Id="rId9" Type="http://schemas.microsoft.com/office/2007/relationships/hdphoto" Target="../media/hdphoto1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471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4862" y1="2128" x2="24862" y2="2128"/>
                        <a14:foregroundMark x1="21547" y1="4255" x2="21547" y2="4255"/>
                        <a14:backgroundMark x1="25967" y1="4787" x2="25967" y2="47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9431">
            <a:off x="-306834" y="24285"/>
            <a:ext cx="4525793" cy="4700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 rot="21279149">
            <a:off x="264505" y="616206"/>
            <a:ext cx="3730688" cy="351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Monotype Corsiva" panose="03010101010201010101" pitchFamily="66" charset="0"/>
              </a:rPr>
              <a:t>             «Чтобы </a:t>
            </a:r>
            <a:r>
              <a:rPr lang="ru-RU" sz="2800" dirty="0">
                <a:latin typeface="Monotype Corsiva" panose="03010101010201010101" pitchFamily="66" charset="0"/>
              </a:rPr>
              <a:t>добиться успеха, нужно, во-первых, разбираться в том, насколько хорошо умеет мыслить ребенок, а во-вторых,  знать,  как  ему  </a:t>
            </a:r>
            <a:r>
              <a:rPr lang="ru-RU" sz="2800" dirty="0" smtClean="0">
                <a:latin typeface="Monotype Corsiva" panose="03010101010201010101" pitchFamily="66" charset="0"/>
              </a:rPr>
              <a:t>помочь»                  </a:t>
            </a:r>
          </a:p>
          <a:p>
            <a:pPr algn="just"/>
            <a:r>
              <a:rPr lang="ru-RU" sz="2800" dirty="0">
                <a:latin typeface="Monotype Corsiva" panose="03010101010201010101" pitchFamily="66" charset="0"/>
              </a:rPr>
              <a:t> </a:t>
            </a:r>
            <a:r>
              <a:rPr lang="ru-RU" sz="2800" dirty="0" smtClean="0">
                <a:latin typeface="Monotype Corsiva" panose="03010101010201010101" pitchFamily="66" charset="0"/>
              </a:rPr>
              <a:t>                                А. </a:t>
            </a:r>
            <a:r>
              <a:rPr lang="ru-RU" sz="2800" dirty="0" err="1" smtClean="0">
                <a:latin typeface="Monotype Corsiva" panose="03010101010201010101" pitchFamily="66" charset="0"/>
              </a:rPr>
              <a:t>Зак</a:t>
            </a:r>
            <a:endParaRPr lang="ru-RU" sz="2800" dirty="0"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000" b="94500" l="0" r="1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298"/>
          <a:stretch/>
        </p:blipFill>
        <p:spPr>
          <a:xfrm>
            <a:off x="439026" y="4307078"/>
            <a:ext cx="3471130" cy="2576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3888" y="1007987"/>
            <a:ext cx="6109329" cy="508530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427985" y="1665860"/>
            <a:ext cx="4104986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solidFill>
                  <a:srgbClr val="0A0A0A"/>
                </a:solidFill>
                <a:latin typeface="Monotype Corsiva" panose="03010101010201010101" pitchFamily="66" charset="0"/>
              </a:rPr>
              <a:t>Зак</a:t>
            </a:r>
            <a:r>
              <a:rPr lang="ru-RU" sz="2800" b="1" dirty="0">
                <a:solidFill>
                  <a:srgbClr val="0A0A0A"/>
                </a:solidFill>
                <a:latin typeface="Monotype Corsiva" panose="03010101010201010101" pitchFamily="66" charset="0"/>
              </a:rPr>
              <a:t> Анатолий Залманович</a:t>
            </a:r>
          </a:p>
          <a:p>
            <a:r>
              <a:rPr lang="ru-RU" sz="2800" dirty="0">
                <a:solidFill>
                  <a:srgbClr val="0A0A0A"/>
                </a:solidFill>
                <a:latin typeface="Monotype Corsiva" panose="03010101010201010101" pitchFamily="66" charset="0"/>
              </a:rPr>
              <a:t>доктор психологических </a:t>
            </a:r>
            <a:r>
              <a:rPr lang="ru-RU" sz="2800" dirty="0" smtClean="0">
                <a:solidFill>
                  <a:srgbClr val="0A0A0A"/>
                </a:solidFill>
                <a:latin typeface="Monotype Corsiva" panose="03010101010201010101" pitchFamily="66" charset="0"/>
              </a:rPr>
              <a:t>наук,  старший </a:t>
            </a:r>
            <a:r>
              <a:rPr lang="ru-RU" sz="2800" dirty="0">
                <a:solidFill>
                  <a:srgbClr val="0A0A0A"/>
                </a:solidFill>
                <a:latin typeface="Monotype Corsiva" panose="03010101010201010101" pitchFamily="66" charset="0"/>
              </a:rPr>
              <a:t>научный сотрудник </a:t>
            </a:r>
            <a:r>
              <a:rPr lang="ru-RU" sz="2800" dirty="0" smtClean="0">
                <a:solidFill>
                  <a:srgbClr val="0A0A0A"/>
                </a:solidFill>
                <a:latin typeface="Monotype Corsiva" panose="03010101010201010101" pitchFamily="66" charset="0"/>
              </a:rPr>
              <a:t> ПИ </a:t>
            </a:r>
            <a:r>
              <a:rPr lang="ru-RU" sz="2800" dirty="0">
                <a:solidFill>
                  <a:srgbClr val="0A0A0A"/>
                </a:solidFill>
                <a:latin typeface="Monotype Corsiva" panose="03010101010201010101" pitchFamily="66" charset="0"/>
              </a:rPr>
              <a:t>РАО, профессор </a:t>
            </a:r>
            <a:r>
              <a:rPr lang="ru-RU" sz="2800" dirty="0" smtClean="0">
                <a:solidFill>
                  <a:srgbClr val="0A0A0A"/>
                </a:solidFill>
                <a:latin typeface="Monotype Corsiva" panose="03010101010201010101" pitchFamily="66" charset="0"/>
              </a:rPr>
              <a:t> кафедры </a:t>
            </a:r>
            <a:r>
              <a:rPr lang="ru-RU" sz="2800" dirty="0">
                <a:solidFill>
                  <a:srgbClr val="0A0A0A"/>
                </a:solidFill>
                <a:latin typeface="Monotype Corsiva" panose="03010101010201010101" pitchFamily="66" charset="0"/>
              </a:rPr>
              <a:t>педагогической </a:t>
            </a:r>
            <a:r>
              <a:rPr lang="ru-RU" sz="2800" dirty="0" smtClean="0">
                <a:solidFill>
                  <a:srgbClr val="0A0A0A"/>
                </a:solidFill>
                <a:latin typeface="Monotype Corsiva" panose="03010101010201010101" pitchFamily="66" charset="0"/>
              </a:rPr>
              <a:t> психологии МГППУ</a:t>
            </a:r>
            <a:endParaRPr lang="ru-RU" sz="2800" dirty="0">
              <a:solidFill>
                <a:srgbClr val="0A0A0A"/>
              </a:solidFill>
              <a:latin typeface="Monotype Corsiva" panose="03010101010201010101" pitchFamily="66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957299" y="450016"/>
            <a:ext cx="26276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Методика </a:t>
            </a:r>
            <a:r>
              <a:rPr lang="ru-RU" sz="3200" b="1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Зака</a:t>
            </a:r>
            <a:endParaRPr lang="ru-RU" sz="32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9551" r="898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343" y="3351954"/>
            <a:ext cx="206355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59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476672"/>
            <a:ext cx="3860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Monotype Corsiva" panose="03010101010201010101" pitchFamily="66" charset="0"/>
              </a:rPr>
              <a:t>Занятие по методике </a:t>
            </a:r>
            <a:r>
              <a:rPr lang="ru-RU" sz="28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Monotype Corsiva" panose="03010101010201010101" pitchFamily="66" charset="0"/>
              </a:rPr>
              <a:t>Зака</a:t>
            </a:r>
            <a:endParaRPr lang="ru-RU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Занятие по Заку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5576" y="999892"/>
            <a:ext cx="6911518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61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1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4862" y1="2128" x2="24862" y2="2128"/>
                        <a14:foregroundMark x1="21547" y1="4255" x2="21547" y2="4255"/>
                        <a14:backgroundMark x1="25967" y1="4787" x2="25967" y2="47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9431">
            <a:off x="-263527" y="509454"/>
            <a:ext cx="4525793" cy="4700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 rot="20334347">
            <a:off x="690391" y="1546464"/>
            <a:ext cx="326724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88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Идея!!!</a:t>
            </a:r>
            <a:endParaRPr lang="ru-RU" sz="88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774851">
            <a:off x="-138122" y="1238326"/>
            <a:ext cx="5749640" cy="57435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9766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852936"/>
            <a:ext cx="288032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860032" y="2269739"/>
            <a:ext cx="720080" cy="511189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652120" y="1772816"/>
            <a:ext cx="420923" cy="108012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6516216" y="1628800"/>
            <a:ext cx="216024" cy="1008112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6798685" y="1988840"/>
            <a:ext cx="941667" cy="864096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471293" y="2636912"/>
            <a:ext cx="1017343" cy="576064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7175413" y="2636912"/>
            <a:ext cx="996987" cy="648072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612176" y="3260633"/>
            <a:ext cx="695050" cy="319516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7380312" y="3260633"/>
            <a:ext cx="792088" cy="319516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643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08520" y="40466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4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</a:rPr>
              <a:t>Игровое пособие «Палочки-</a:t>
            </a:r>
            <a:r>
              <a:rPr lang="ru-RU" sz="4000" b="1" dirty="0" err="1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</a:rPr>
              <a:t>развивалочки</a:t>
            </a:r>
            <a:r>
              <a:rPr lang="ru-RU" sz="4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</a:rPr>
              <a:t>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44" y="2343656"/>
            <a:ext cx="4584589" cy="40602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5536" y="3374707"/>
            <a:ext cx="35283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  <a:latin typeface="Monotype Corsiva" panose="03010101010201010101" pitchFamily="66" charset="0"/>
              </a:rPr>
              <a:t>Цель:  обучение  дошкольников группированию предметов (палочек) </a:t>
            </a:r>
          </a:p>
          <a:p>
            <a:pPr lvl="0" algn="just"/>
            <a:r>
              <a:rPr lang="ru-RU" sz="2800" b="1" dirty="0">
                <a:solidFill>
                  <a:prstClr val="black"/>
                </a:solidFill>
                <a:latin typeface="Monotype Corsiva" panose="03010101010201010101" pitchFamily="66" charset="0"/>
              </a:rPr>
              <a:t>по трем свойствам.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7559" y="1196752"/>
            <a:ext cx="2780017" cy="19508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0125" y="3861048"/>
            <a:ext cx="2834886" cy="19569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5011" y="4293096"/>
            <a:ext cx="1548518" cy="80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44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38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456" y="5157192"/>
            <a:ext cx="1407418" cy="5673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720"/>
          <a:stretch/>
        </p:blipFill>
        <p:spPr>
          <a:xfrm>
            <a:off x="328476" y="3645024"/>
            <a:ext cx="3840426" cy="26291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880"/>
          <a:stretch/>
        </p:blipFill>
        <p:spPr>
          <a:xfrm>
            <a:off x="358630" y="713212"/>
            <a:ext cx="3871464" cy="26167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888" y="1015720"/>
            <a:ext cx="3517866" cy="46904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183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36776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Математика – </a:t>
            </a:r>
          </a:p>
          <a:p>
            <a:pPr lvl="0" algn="ctr"/>
            <a:r>
              <a:rPr lang="ru-RU" sz="40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        царица наук!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6831" y="1700808"/>
            <a:ext cx="381642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</a:p>
          <a:p>
            <a:pPr lvl="0" algn="ctr"/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Математическое образование на ранних этапах развития - мощный инструмент становления личности, обладающей развитым логическим мышлением, навыками анализа и синтеза, классификации и систематизации.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82912" y="5344005"/>
            <a:ext cx="33201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Умные игры!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068960"/>
            <a:ext cx="2612656" cy="20154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466" y="1776154"/>
            <a:ext cx="1580943" cy="21079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594" y="980727"/>
            <a:ext cx="1849388" cy="184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6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4862" y1="2128" x2="24862" y2="2128"/>
                        <a14:foregroundMark x1="21547" y1="4255" x2="21547" y2="4255"/>
                        <a14:backgroundMark x1="25967" y1="4787" x2="25967" y2="47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73306" y="596714"/>
            <a:ext cx="4413412" cy="4584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8016">
            <a:off x="341362" y="1753138"/>
            <a:ext cx="3671993" cy="3791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4499992" y="1121317"/>
            <a:ext cx="35283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«Я мыслю,  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значит - существую</a:t>
            </a: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!» </a:t>
            </a:r>
            <a:endParaRPr lang="ru-RU" sz="3200" b="1" i="1" dirty="0" smtClean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pPr algn="r"/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Декарт</a:t>
            </a:r>
            <a:endParaRPr lang="ru-RU" sz="3200" i="1" dirty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857" l="392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10203">
            <a:off x="3537770" y="2682318"/>
            <a:ext cx="3368505" cy="2792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 rot="20493112">
            <a:off x="345268" y="2971654"/>
            <a:ext cx="36641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Новые идеи:...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57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2818" y="332656"/>
            <a:ext cx="340307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27 – 31 марта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0478" y="908720"/>
            <a:ext cx="41160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Региональный этап </a:t>
            </a:r>
          </a:p>
          <a:p>
            <a:pPr algn="ctr"/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профессионального конкурса </a:t>
            </a:r>
          </a:p>
          <a:p>
            <a:pPr algn="ctr"/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«</a:t>
            </a:r>
            <a:r>
              <a:rPr lang="ru-RU" sz="2800" i="1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Воспитатель года -2017»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064773"/>
            <a:ext cx="3091541" cy="366848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857" l="392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6810">
            <a:off x="5513832" y="3607060"/>
            <a:ext cx="2732189" cy="2732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7584" r="955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716" y="5733256"/>
            <a:ext cx="1274675" cy="548057"/>
          </a:xfrm>
          <a:prstGeom prst="rect">
            <a:avLst/>
          </a:prstGeom>
        </p:spPr>
      </p:pic>
      <p:pic>
        <p:nvPicPr>
          <p:cNvPr id="1026" name="Picture 2" descr="C:\Users\VERONIKA\Desktop\сборные фото\Конкурс Рязань\IMG_20170330_123237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7" t="20475" r="14566"/>
          <a:stretch/>
        </p:blipFill>
        <p:spPr bwMode="auto">
          <a:xfrm>
            <a:off x="323528" y="1286698"/>
            <a:ext cx="3713190" cy="47205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166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00848" y="1504723"/>
            <a:ext cx="3427536" cy="3182164"/>
          </a:xfrm>
          <a:prstGeom prst="rect">
            <a:avLst/>
          </a:prstGeom>
          <a:solidFill>
            <a:srgbClr val="FFFF66"/>
          </a:solidFill>
          <a:ln>
            <a:solidFill>
              <a:srgbClr val="FFFF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1388">
            <a:off x="4379007" y="1751927"/>
            <a:ext cx="3671993" cy="3791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 rot="19888726">
            <a:off x="163040" y="1753048"/>
            <a:ext cx="37050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>
                <a:solidFill>
                  <a:srgbClr val="7030A0"/>
                </a:solidFill>
                <a:latin typeface="Monotype Corsiva" panose="03010101010201010101" pitchFamily="66" charset="0"/>
              </a:rPr>
              <a:t>С чего все начиналось?</a:t>
            </a:r>
            <a:endParaRPr lang="ru-RU" sz="60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0788754">
            <a:off x="4754869" y="2439830"/>
            <a:ext cx="28651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Все гениальное просто!</a:t>
            </a:r>
            <a:endParaRPr lang="ru-RU" sz="40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0000" l="9831" r="898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3" y="1040350"/>
            <a:ext cx="2034542" cy="58813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571999" y="1669090"/>
            <a:ext cx="37535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 smtClean="0"/>
              <a:t>	</a:t>
            </a:r>
            <a:endParaRPr lang="ru-RU" sz="2000" i="1" u="sng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4037" r="89752">
                        <a14:foregroundMark x1="20497" y1="43615" x2="14596" y2="63018"/>
                        <a14:foregroundMark x1="14596" y1="49420" x2="16770" y2="68823"/>
                        <a14:foregroundMark x1="81988" y1="43947" x2="86025" y2="60697"/>
                        <a14:foregroundMark x1="86025" y1="59038" x2="81366" y2="69154"/>
                        <a14:foregroundMark x1="82919" y1="46766" x2="82609" y2="73798"/>
                        <a14:foregroundMark x1="14907" y1="47098" x2="12733" y2="51741"/>
                        <a14:foregroundMark x1="15217" y1="45937" x2="13354" y2="61857"/>
                        <a14:foregroundMark x1="12733" y1="62023" x2="15839" y2="68988"/>
                        <a14:foregroundMark x1="84783" y1="44113" x2="86646" y2="51907"/>
                        <a14:foregroundMark x1="87578" y1="51907" x2="86025" y2="65837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632" y="3933056"/>
            <a:ext cx="1764370" cy="2502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976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022" l="0" r="100000">
                        <a14:foregroundMark x1="43625" y1="25049" x2="48500" y2="87867"/>
                        <a14:foregroundMark x1="64250" y1="43444" x2="69750" y2="90020"/>
                        <a14:foregroundMark x1="81125" y1="61448" x2="85375" y2="87280"/>
                        <a14:foregroundMark x1="94625" y1="68689" x2="97000" y2="88845"/>
                      </a14:backgroundRemoval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05064"/>
            <a:ext cx="3960440" cy="2433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1" y="980728"/>
            <a:ext cx="40665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 smtClean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Русская матрешка - уникальная развивающая игрушка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18030" y="980728"/>
            <a:ext cx="399838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способствует умственному и сенсорному развитию и обучению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детей;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расширяет общий кругозор;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улучшает координацию движений;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развивает 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внимание и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память, сообразительность 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наблюдательность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54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38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2780928"/>
            <a:ext cx="1407418" cy="5673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133" y="393495"/>
            <a:ext cx="42484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Monotype Corsiva" panose="03010101010201010101" pitchFamily="66" charset="0"/>
              </a:rPr>
              <a:t>Умные игры</a:t>
            </a:r>
            <a:endParaRPr kumimoji="0" lang="ru-RU" sz="4000" b="1" i="0" u="none" strike="noStrike" kern="1200" cap="none" spc="0" normalizeH="0" baseline="0" noProof="0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Monotype Corsiva" panose="03010101010201010101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016017"/>
            <a:ext cx="46590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Цель: формирование </a:t>
            </a:r>
            <a:r>
              <a:rPr lang="ru-RU" sz="2800" b="1" i="1" dirty="0">
                <a:solidFill>
                  <a:srgbClr val="002060"/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предпосылок </a:t>
            </a:r>
            <a:r>
              <a:rPr lang="ru-RU" sz="2800" b="1" i="1" dirty="0" smtClean="0">
                <a:solidFill>
                  <a:srgbClr val="002060"/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  логического </a:t>
            </a:r>
            <a:r>
              <a:rPr lang="ru-RU" sz="2800" b="1" i="1" dirty="0">
                <a:solidFill>
                  <a:srgbClr val="002060"/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мышления </a:t>
            </a:r>
            <a:r>
              <a:rPr lang="ru-RU" sz="2800" b="1" i="1" dirty="0" smtClean="0">
                <a:solidFill>
                  <a:srgbClr val="002060"/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 у  детей  дошкольного  возраста  в процессе  развития  </a:t>
            </a:r>
            <a:r>
              <a:rPr lang="ru-RU" sz="2800" b="1" i="1" dirty="0">
                <a:solidFill>
                  <a:srgbClr val="002060"/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умственных </a:t>
            </a:r>
            <a:r>
              <a:rPr lang="ru-RU" sz="2800" b="1" i="1" dirty="0" smtClean="0">
                <a:solidFill>
                  <a:srgbClr val="002060"/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действий  (анализ, синтез)</a:t>
            </a:r>
            <a:endParaRPr lang="ru-RU" sz="2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289"/>
          <a:stretch/>
        </p:blipFill>
        <p:spPr>
          <a:xfrm>
            <a:off x="836164" y="3944486"/>
            <a:ext cx="3345771" cy="21841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619"/>
          <a:stretch/>
        </p:blipFill>
        <p:spPr>
          <a:xfrm>
            <a:off x="4838588" y="736166"/>
            <a:ext cx="2449354" cy="28863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503"/>
          <a:stretch/>
        </p:blipFill>
        <p:spPr>
          <a:xfrm>
            <a:off x="5663990" y="3462110"/>
            <a:ext cx="2321272" cy="27080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950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3" y="2903086"/>
            <a:ext cx="41044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С помощью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каких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 игр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, упражнений,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 методик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, педагогических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 </a:t>
            </a:r>
          </a:p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технологий можно </a:t>
            </a:r>
          </a:p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развивать  предпосылки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логического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 мышления?</a:t>
            </a:r>
            <a:endParaRPr lang="ru-RU" sz="3200" b="1" i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7584" r="955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5" y="1587530"/>
            <a:ext cx="921977" cy="5480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6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591" y="476672"/>
            <a:ext cx="2544880" cy="2544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211959" y="880684"/>
            <a:ext cx="4104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/>
              <a:t> </a:t>
            </a:r>
            <a:r>
              <a:rPr lang="ru-RU" sz="2000" i="1" dirty="0" smtClean="0"/>
              <a:t>     </a:t>
            </a:r>
            <a:endParaRPr lang="ru-RU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4440040">
            <a:off x="4909619" y="2998931"/>
            <a:ext cx="3844453" cy="385007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03584" y="880684"/>
            <a:ext cx="3612831" cy="2330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2400" b="1" u="sng" dirty="0" smtClean="0">
              <a:solidFill>
                <a:srgbClr val="C00000"/>
              </a:solidFill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u="sng" dirty="0" smtClean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педагога -ориентироваться на зону ближайшего развития ребенка</a:t>
            </a:r>
            <a:endParaRPr lang="ru-RU" sz="2400" b="1" u="sng" dirty="0">
              <a:solidFill>
                <a:srgbClr val="C00000"/>
              </a:solidFill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65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075154"/>
            <a:ext cx="38164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«Основной 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</a:rPr>
              <a:t>принцип дошкольного образования </a:t>
            </a: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</a:rPr>
              <a:t>-  формирование познавательных интересов и познавательных действий ребёнка в различных видах </a:t>
            </a: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деятельности» 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2845933"/>
            <a:ext cx="36004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рекомендует 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</a:rPr>
              <a:t>развивать у дошкольников </a:t>
            </a:r>
            <a:r>
              <a:rPr lang="ru-RU" sz="20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логико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</a:rPr>
              <a:t> – математические способности, используя математические и логические игры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551934"/>
            <a:ext cx="2304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ФГОС 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ДО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196752"/>
            <a:ext cx="3600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11654" y="1304474"/>
            <a:ext cx="38164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Концепция развития математического образования в Российской Федерации</a:t>
            </a:r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217009"/>
            <a:ext cx="3780420" cy="2520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1413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2483997"/>
            <a:ext cx="32802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	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31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160" y="1171550"/>
            <a:ext cx="4970235" cy="28447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4526504" y="1425331"/>
            <a:ext cx="3789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Золтан</a:t>
            </a:r>
            <a:r>
              <a:rPr lang="ru-RU" sz="24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Пал </a:t>
            </a:r>
            <a:r>
              <a:rPr lang="ru-RU" sz="2400" b="1" dirty="0" err="1">
                <a:latin typeface="Monotype Corsiva" panose="03010101010201010101" pitchFamily="66" charset="0"/>
                <a:cs typeface="Times New Roman" panose="02020603050405020304" pitchFamily="18" charset="0"/>
              </a:rPr>
              <a:t>Дьенеш</a:t>
            </a:r>
            <a:r>
              <a:rPr lang="ru-RU" sz="2400" dirty="0">
                <a:latin typeface="Monotype Corsiva" panose="03010101010201010101" pitchFamily="66" charset="0"/>
                <a:cs typeface="Times New Roman" panose="02020603050405020304" pitchFamily="18" charset="0"/>
              </a:rPr>
              <a:t> </a:t>
            </a:r>
            <a:endParaRPr lang="ru-RU" sz="2400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(1916 -2014)</a:t>
            </a:r>
            <a:r>
              <a:rPr lang="ru-RU" sz="2400" dirty="0">
                <a:latin typeface="Monotype Corsiva" panose="03010101010201010101" pitchFamily="66" charset="0"/>
                <a:cs typeface="Times New Roman" panose="02020603050405020304" pitchFamily="18" charset="0"/>
              </a:rPr>
              <a:t> — венгерский математик, </a:t>
            </a:r>
            <a:r>
              <a:rPr lang="ru-RU" sz="24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  психолог  и педагог,   профессор</a:t>
            </a:r>
            <a:r>
              <a:rPr lang="ru-RU" sz="2400" dirty="0">
                <a:latin typeface="Monotype Corsiva" panose="03010101010201010101" pitchFamily="66" charset="0"/>
                <a:cs typeface="Times New Roman" panose="02020603050405020304" pitchFamily="18" charset="0"/>
              </a:rPr>
              <a:t> </a:t>
            </a:r>
            <a:endParaRPr lang="ru-RU" sz="2400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r>
              <a:rPr lang="ru-RU" sz="2400" dirty="0" err="1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Шербрукского</a:t>
            </a:r>
            <a:r>
              <a:rPr lang="ru-RU" sz="2400" dirty="0"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  университета. </a:t>
            </a:r>
            <a:endParaRPr lang="ru-RU" sz="2400" i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500">
                        <a14:foregroundMark x1="69000" y1="62662" x2="90500" y2="81169"/>
                        <a14:foregroundMark x1="71750" y1="86364" x2="71750" y2="86364"/>
                        <a14:foregroundMark x1="68500" y1="94156" x2="68500" y2="94156"/>
                        <a14:foregroundMark x1="61250" y1="91883" x2="61250" y2="91883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921" y="3778771"/>
            <a:ext cx="3383520" cy="2605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9551" r="898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137" y="2207204"/>
            <a:ext cx="1780743" cy="53591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315814" y="333677"/>
            <a:ext cx="3810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Логические блоки </a:t>
            </a:r>
            <a:r>
              <a:rPr lang="ru-RU" sz="3200" b="1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Дьенеша</a:t>
            </a:r>
            <a:endParaRPr lang="ru-RU" sz="32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368283" y="36868"/>
            <a:ext cx="5139377" cy="581758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21119798">
            <a:off x="562008" y="1269220"/>
            <a:ext cx="316134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prstClr val="black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Идея </a:t>
            </a:r>
            <a:r>
              <a:rPr lang="ru-RU" sz="2400" dirty="0">
                <a:solidFill>
                  <a:prstClr val="black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игрового подхода к развитию детей, </a:t>
            </a:r>
            <a:r>
              <a:rPr lang="ru-RU" sz="2400" dirty="0" smtClean="0">
                <a:solidFill>
                  <a:prstClr val="black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заключается </a:t>
            </a:r>
            <a:r>
              <a:rPr lang="ru-RU" sz="2400" dirty="0">
                <a:solidFill>
                  <a:prstClr val="black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освоении детьми математики посредством увлекательных логических игр, песен и танцев.</a:t>
            </a:r>
            <a:endParaRPr lang="ru-RU" sz="2400" i="1" dirty="0">
              <a:solidFill>
                <a:prstClr val="black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6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38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2780928"/>
            <a:ext cx="1407418" cy="5673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867"/>
          <a:stretch/>
        </p:blipFill>
        <p:spPr>
          <a:xfrm>
            <a:off x="4521514" y="3804063"/>
            <a:ext cx="3585039" cy="24503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101" b="12411"/>
          <a:stretch/>
        </p:blipFill>
        <p:spPr>
          <a:xfrm>
            <a:off x="827584" y="644316"/>
            <a:ext cx="2661549" cy="28207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589" y="777653"/>
            <a:ext cx="3642891" cy="27321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3804063"/>
            <a:ext cx="3816424" cy="25714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206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764</TotalTime>
  <Words>290</Words>
  <Application>Microsoft Office PowerPoint</Application>
  <PresentationFormat>Экран (4:3)</PresentationFormat>
  <Paragraphs>50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Вероника Митянская</dc:creator>
  <cp:lastModifiedBy>7777777</cp:lastModifiedBy>
  <cp:revision>69</cp:revision>
  <dcterms:created xsi:type="dcterms:W3CDTF">2017-03-12T16:11:34Z</dcterms:created>
  <dcterms:modified xsi:type="dcterms:W3CDTF">2019-02-25T08:41:22Z</dcterms:modified>
</cp:coreProperties>
</file>